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AC87-B215-1046-A439-31005B9DA839}" type="datetimeFigureOut">
              <a:rPr lang="de-DE" smtClean="0"/>
              <a:t>30.05.15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489-942A-1F43-97D1-E62ACBA43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8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52D29-1DCA-404F-BECC-C43AF57890E8}" type="datetimeFigureOut">
              <a:rPr lang="de-DE" smtClean="0"/>
              <a:t>30.05.15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1A1B5-A013-D24F-B8BD-DF0C568D15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1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00254" y="1923339"/>
            <a:ext cx="7772400" cy="1470025"/>
          </a:xfrm>
        </p:spPr>
        <p:txBody>
          <a:bodyPr>
            <a:noAutofit/>
          </a:bodyPr>
          <a:lstStyle>
            <a:lvl1pPr>
              <a:defRPr sz="4800" b="1" i="0" baseline="0"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Führungsaufgabe: Veränderung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92137" y="3748143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rgbClr val="E46C0A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Konzepte und Praxishinweise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77121" y="5707480"/>
            <a:ext cx="5811850" cy="365125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ctr">
              <a:defRPr sz="1600"/>
            </a:lvl1pPr>
          </a:lstStyle>
          <a:p>
            <a:pPr algn="r"/>
            <a:fld id="{55425735-B3EF-B041-9057-26081A2A618E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6322630" y="1684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350183" y="46133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F4E0-D5DC-344E-9114-4A8DCF5180E8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EA28-8FAA-8A46-923F-BEB7F15750C5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84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1400-68FE-044F-9642-A639542764CD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BA23-829A-CF40-BF49-A83647B1F2B7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1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8E5C-10B5-6C45-A5AD-4538B5410FBB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E68F-08CA-5B45-AFF4-F373A979AACB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08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2D3D-80E0-6640-A514-3B0880463D12}" type="datetime1">
              <a:rPr lang="de-AT" smtClean="0"/>
              <a:t>30.05.15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6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AF3A-C8B2-0447-AF6E-981D06B80534}" type="datetime1">
              <a:rPr lang="de-AT" smtClean="0"/>
              <a:t>30.05.15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94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EED4-83B6-F34E-834F-B4F4736144C6}" type="datetime1">
              <a:rPr lang="de-AT" smtClean="0"/>
              <a:t>30.05.15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6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E051-0D3C-1B48-BE11-563B9C70BB03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4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>
            <a:lvl1pPr>
              <a:defRPr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86394"/>
            <a:ext cx="8001000" cy="4525963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>
            <a:lvl1pPr algn="l">
              <a:defRPr sz="1600"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r">
              <a:defRPr sz="1600"/>
            </a:lvl1pPr>
          </a:lstStyle>
          <a:p>
            <a:fld id="{55425735-B3EF-B041-9057-26081A2A618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7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3005-3061-FC43-BD37-A51C6D98D5FA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6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46B5-9A33-1045-9F34-B4D6DC24AE0F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41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8048-6AA7-E94E-B8A9-7D12757E7E80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8101-2F2A-4F41-9D7F-0D834E96FFF0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8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AAA2-E798-9348-9DC0-FFF2B18AD115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6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5F9-6F58-B945-A798-B1A44C5D39BD}" type="datetime1">
              <a:rPr lang="de-AT" smtClean="0"/>
              <a:t>30.05.15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FB70-386F-F544-91A8-CB45C25C9FF1}" type="datetime1">
              <a:rPr lang="de-AT" smtClean="0"/>
              <a:t>30.05.15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72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3ADA-D785-1541-86B2-BDD28C0A385C}" type="datetime1">
              <a:rPr lang="de-AT" smtClean="0"/>
              <a:t>30.05.15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1B3E-370C-9440-A9DF-758FBB60157E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F768-FEE0-5C45-AF6A-A956D5A9FA27}" type="datetime1">
              <a:rPr lang="de-AT" smtClean="0"/>
              <a:t>30.05.15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881E-515E-7E4F-B66C-5FDE43FCE856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44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740E-94A8-7E48-8252-DF9F8D66BD90}" type="datetime1">
              <a:rPr lang="de-AT" smtClean="0"/>
              <a:t>30.05.15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0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Cases Interventionsforschung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5425735-B3EF-B041-9057-26081A2A618E}" type="slidenum">
              <a:rPr lang="de-DE" smtClean="0"/>
              <a:pPr algn="r"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611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750483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FK/PK/Retail bessere Steuerung der Aktivitäten, mehr gemeinsame </a:t>
            </a:r>
            <a:r>
              <a:rPr lang="de-DE" sz="1700" dirty="0" smtClean="0">
                <a:latin typeface="Calibri"/>
                <a:cs typeface="Calibri"/>
              </a:rPr>
              <a:t>Verantwortungsübernahme</a:t>
            </a:r>
            <a:endParaRPr lang="de-DE" sz="1700" dirty="0">
              <a:latin typeface="Calibri"/>
              <a:cs typeface="Calibri"/>
            </a:endParaRPr>
          </a:p>
          <a:p>
            <a:r>
              <a:rPr lang="de-DE" sz="1700" dirty="0">
                <a:latin typeface="Calibri"/>
                <a:cs typeface="Calibri"/>
              </a:rPr>
              <a:t>Ausgangslage: Spannungen da (emotional), wenig Abstimmung (Kultur), Ziele sollen weiterhin direkt zw. Vorstand und Leiter der Bereiche ausgemacht </a:t>
            </a:r>
            <a:r>
              <a:rPr lang="de-DE" sz="1700" dirty="0" smtClean="0">
                <a:latin typeface="Calibri"/>
                <a:cs typeface="Calibri"/>
              </a:rPr>
              <a:t>werden</a:t>
            </a:r>
          </a:p>
          <a:p>
            <a:endParaRPr lang="de-DE" sz="1800" i="1" u="sng" dirty="0"/>
          </a:p>
          <a:p>
            <a:pPr marL="0" indent="0">
              <a:buNone/>
            </a:pPr>
            <a:r>
              <a:rPr lang="de-DE" sz="1700" i="1" u="sng" dirty="0" smtClean="0">
                <a:latin typeface="Calibri"/>
                <a:cs typeface="Calibri"/>
              </a:rPr>
              <a:t>Vorgehensweise </a:t>
            </a:r>
            <a:r>
              <a:rPr lang="de-DE" sz="1700" i="1" u="sng" dirty="0">
                <a:latin typeface="Calibri"/>
                <a:cs typeface="Calibri"/>
              </a:rPr>
              <a:t>I:</a:t>
            </a:r>
          </a:p>
          <a:p>
            <a:pPr marL="0" indent="0">
              <a:buNone/>
            </a:pPr>
            <a:r>
              <a:rPr lang="de-DE" sz="1700" dirty="0">
                <a:latin typeface="Calibri"/>
                <a:cs typeface="Calibri"/>
              </a:rPr>
              <a:t>Seminare (Führen im Führungsteams, </a:t>
            </a:r>
            <a:r>
              <a:rPr lang="de-DE" sz="1700" dirty="0" smtClean="0">
                <a:latin typeface="Calibri"/>
                <a:cs typeface="Calibri"/>
              </a:rPr>
              <a:t>Teamworkshop)</a:t>
            </a:r>
          </a:p>
          <a:p>
            <a:pPr marL="0" indent="0">
              <a:buNone/>
            </a:pPr>
            <a:r>
              <a:rPr lang="de-DE" sz="1700" u="sng" dirty="0" smtClean="0">
                <a:latin typeface="Calibri"/>
                <a:cs typeface="Calibri"/>
              </a:rPr>
              <a:t>Vorgehensweise II:</a:t>
            </a:r>
            <a:r>
              <a:rPr lang="de-DE" sz="1700" dirty="0" smtClean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de-DE" sz="1700" dirty="0" smtClean="0">
                <a:latin typeface="Calibri"/>
                <a:cs typeface="Calibri"/>
              </a:rPr>
              <a:t>Änderung des Planungsprozesses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7" name="Gruppierung 6"/>
          <p:cNvGrpSpPr/>
          <p:nvPr/>
        </p:nvGrpSpPr>
        <p:grpSpPr>
          <a:xfrm>
            <a:off x="55452" y="3561867"/>
            <a:ext cx="8157470" cy="2833594"/>
            <a:chOff x="55451" y="3421897"/>
            <a:chExt cx="9734759" cy="2973564"/>
          </a:xfrm>
        </p:grpSpPr>
        <p:sp>
          <p:nvSpPr>
            <p:cNvPr id="9" name="Rechteck 8"/>
            <p:cNvSpPr/>
            <p:nvPr/>
          </p:nvSpPr>
          <p:spPr>
            <a:xfrm>
              <a:off x="55451" y="3478109"/>
              <a:ext cx="1720105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WS: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„miteinander“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+ Zielprozess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Neu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1898857" y="3457891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Jahres</a:t>
              </a:r>
              <a:br>
                <a:rPr lang="de-DE" sz="1600" dirty="0" smtClean="0">
                  <a:solidFill>
                    <a:srgbClr val="1F497D"/>
                  </a:solidFill>
                </a:rPr>
              </a:br>
              <a:r>
                <a:rPr lang="de-DE" sz="1600" dirty="0" smtClean="0">
                  <a:solidFill>
                    <a:srgbClr val="1F497D"/>
                  </a:solidFill>
                </a:rPr>
                <a:t>-</a:t>
              </a:r>
              <a:r>
                <a:rPr lang="de-DE" sz="1600" dirty="0" err="1" smtClean="0">
                  <a:solidFill>
                    <a:srgbClr val="1F497D"/>
                  </a:solidFill>
                </a:rPr>
                <a:t>rückblick</a:t>
              </a:r>
              <a:endParaRPr lang="de-DE" sz="1600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Im Bereich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3469235" y="3437674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Diskussion,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Austausch im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Führungs-team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5051943" y="3429786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Ziele-klausur</a:t>
              </a:r>
              <a:endParaRPr lang="de-DE" sz="1600" b="1" dirty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Vorstand- FT</a:t>
              </a:r>
            </a:p>
          </p:txBody>
        </p:sp>
        <p:sp>
          <p:nvSpPr>
            <p:cNvPr id="13" name="Rechteck 12"/>
            <p:cNvSpPr/>
            <p:nvPr/>
          </p:nvSpPr>
          <p:spPr>
            <a:xfrm>
              <a:off x="6634651" y="3421897"/>
              <a:ext cx="1447077" cy="1707307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b="1" dirty="0" err="1" smtClean="0">
                  <a:solidFill>
                    <a:srgbClr val="1F497D"/>
                  </a:solidFill>
                </a:rPr>
                <a:t>Abstim-mung</a:t>
              </a:r>
              <a:endParaRPr lang="de-DE" sz="1600" b="1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Bereich</a:t>
              </a: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+ Ziel-verein-</a:t>
              </a:r>
              <a:r>
                <a:rPr lang="de-DE" sz="1600" b="1" dirty="0" err="1" smtClean="0">
                  <a:solidFill>
                    <a:srgbClr val="1F497D"/>
                  </a:solidFill>
                </a:rPr>
                <a:t>barung</a:t>
              </a:r>
              <a:endParaRPr lang="de-DE" sz="1600" b="1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VT-FK</a:t>
              </a:r>
              <a:endParaRPr lang="de-DE" sz="1600" b="1" dirty="0">
                <a:solidFill>
                  <a:srgbClr val="1F497D"/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8212921" y="3421899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Diskussion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 im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Führungsteam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060401" y="5979963"/>
              <a:ext cx="252359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Fett = Alter Prozess</a:t>
              </a:r>
              <a:endParaRPr lang="de-DE" dirty="0"/>
            </a:p>
          </p:txBody>
        </p:sp>
        <p:cxnSp>
          <p:nvCxnSpPr>
            <p:cNvPr id="16" name="Gerade Verbindung mit Pfeil 15"/>
            <p:cNvCxnSpPr/>
            <p:nvPr/>
          </p:nvCxnSpPr>
          <p:spPr>
            <a:xfrm>
              <a:off x="2022160" y="5301822"/>
              <a:ext cx="7768050" cy="2466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/>
          </p:nvSpPr>
          <p:spPr>
            <a:xfrm>
              <a:off x="4098077" y="5454222"/>
              <a:ext cx="18839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Neuer Prozess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00559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59043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Strategieprojekt in einer Bank</a:t>
            </a:r>
          </a:p>
          <a:p>
            <a:r>
              <a:rPr lang="de-DE" sz="1700" dirty="0">
                <a:latin typeface="Calibri"/>
                <a:cs typeface="Calibri"/>
              </a:rPr>
              <a:t>Ausgangslage: Kritische „Spannung“ zw. Vorstand und FK, zum Teil negative Stimmen, Aussagen der Führungskräfte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u="sng" dirty="0" smtClean="0"/>
              <a:t>Vorgehensweise:</a:t>
            </a:r>
            <a:r>
              <a:rPr lang="de-DE" sz="1800" dirty="0" smtClean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70247" y="3223219"/>
            <a:ext cx="5854353" cy="204431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/>
              <a:buChar char="•"/>
            </a:pPr>
            <a:r>
              <a:rPr lang="de-DE" dirty="0" smtClean="0"/>
              <a:t>Projektteam rund um Vorstand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Einbindung der Führungskräfte in Form von Gesprächen,</a:t>
            </a:r>
            <a:br>
              <a:rPr lang="de-DE" dirty="0" smtClean="0"/>
            </a:br>
            <a:r>
              <a:rPr lang="de-DE" dirty="0" smtClean="0"/>
              <a:t>Mini-Workshop. 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Durchführung von Markt/Kundenanalysen, interne Befragungen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Startveranstaltung und Vorstellung der Ergebnisse</a:t>
            </a:r>
            <a:br>
              <a:rPr lang="de-DE" dirty="0" smtClean="0"/>
            </a:br>
            <a:r>
              <a:rPr lang="de-DE" dirty="0" smtClean="0"/>
              <a:t>am Ende.</a:t>
            </a:r>
          </a:p>
        </p:txBody>
      </p:sp>
      <p:sp>
        <p:nvSpPr>
          <p:cNvPr id="19" name="Geschweifte Klammer rechts 18"/>
          <p:cNvSpPr/>
          <p:nvPr/>
        </p:nvSpPr>
        <p:spPr>
          <a:xfrm>
            <a:off x="6043668" y="3182306"/>
            <a:ext cx="482565" cy="232146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526924" y="3821153"/>
            <a:ext cx="2278166" cy="1074821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dirty="0" smtClean="0"/>
              <a:t>Führungskräfte:</a:t>
            </a:r>
          </a:p>
          <a:p>
            <a:r>
              <a:rPr lang="de-DE" dirty="0" smtClean="0"/>
              <a:t>„Wir haben keine </a:t>
            </a:r>
            <a:br>
              <a:rPr lang="de-DE" dirty="0" smtClean="0"/>
            </a:br>
            <a:r>
              <a:rPr lang="de-DE" dirty="0" smtClean="0"/>
              <a:t>Strategie“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008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586395"/>
            <a:ext cx="8001000" cy="42430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328642" y="2241799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9015" y="4083735"/>
            <a:ext cx="1391662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Strategischer</a:t>
            </a:r>
            <a:br>
              <a:rPr lang="de-DE" sz="1600" dirty="0" smtClean="0"/>
            </a:br>
            <a:r>
              <a:rPr lang="de-DE" sz="1600" dirty="0" smtClean="0"/>
              <a:t>Fragenkatalog</a:t>
            </a:r>
            <a:endParaRPr lang="de-DE" sz="1600" dirty="0"/>
          </a:p>
        </p:txBody>
      </p:sp>
      <p:sp>
        <p:nvSpPr>
          <p:cNvPr id="20" name="Rechteck 19"/>
          <p:cNvSpPr/>
          <p:nvPr/>
        </p:nvSpPr>
        <p:spPr>
          <a:xfrm>
            <a:off x="941676" y="2009125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941676" y="1500117"/>
            <a:ext cx="1846313" cy="351546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3 Optionengruppen</a:t>
            </a:r>
            <a:endParaRPr lang="de-DE" sz="1600" dirty="0"/>
          </a:p>
        </p:txBody>
      </p:sp>
      <p:sp>
        <p:nvSpPr>
          <p:cNvPr id="22" name="Textfeld 21"/>
          <p:cNvSpPr txBox="1"/>
          <p:nvPr/>
        </p:nvSpPr>
        <p:spPr>
          <a:xfrm>
            <a:off x="9014" y="5033457"/>
            <a:ext cx="4924780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Projektteam: Führungskräfte, durchaus mit </a:t>
            </a:r>
            <a:r>
              <a:rPr lang="de-DE" sz="1600" dirty="0" err="1" smtClean="0"/>
              <a:t>krit</a:t>
            </a:r>
            <a:r>
              <a:rPr lang="de-DE" sz="1600" dirty="0" smtClean="0"/>
              <a:t>. Haltung. </a:t>
            </a:r>
            <a:br>
              <a:rPr lang="de-DE" sz="1600" dirty="0" smtClean="0"/>
            </a:br>
            <a:r>
              <a:rPr lang="de-DE" sz="1600" dirty="0" smtClean="0"/>
              <a:t>Enges Zusammenspiel</a:t>
            </a:r>
            <a:endParaRPr lang="de-DE" sz="1600" dirty="0"/>
          </a:p>
        </p:txBody>
      </p:sp>
      <p:sp>
        <p:nvSpPr>
          <p:cNvPr id="23" name="Rechteck 22"/>
          <p:cNvSpPr/>
          <p:nvPr/>
        </p:nvSpPr>
        <p:spPr>
          <a:xfrm>
            <a:off x="941676" y="2655685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963387" y="3637023"/>
            <a:ext cx="1864948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Gruppen </a:t>
            </a:r>
            <a:br>
              <a:rPr lang="de-DE" sz="1600" dirty="0" smtClean="0"/>
            </a:br>
            <a:r>
              <a:rPr lang="de-DE" sz="1600" dirty="0" smtClean="0"/>
              <a:t>für „Zusatzthemen“</a:t>
            </a:r>
            <a:endParaRPr lang="de-DE" sz="1600" dirty="0"/>
          </a:p>
        </p:txBody>
      </p:sp>
      <p:sp>
        <p:nvSpPr>
          <p:cNvPr id="25" name="Rechteck 24"/>
          <p:cNvSpPr/>
          <p:nvPr/>
        </p:nvSpPr>
        <p:spPr>
          <a:xfrm>
            <a:off x="3571525" y="2181130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2838261" y="3888623"/>
            <a:ext cx="1416708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Diskussion der</a:t>
            </a:r>
            <a:br>
              <a:rPr lang="de-DE" sz="1600" dirty="0" smtClean="0"/>
            </a:br>
            <a:r>
              <a:rPr lang="de-DE" sz="1600" dirty="0" smtClean="0"/>
              <a:t>Ergebnisse</a:t>
            </a:r>
            <a:endParaRPr lang="de-DE" sz="1600" dirty="0"/>
          </a:p>
        </p:txBody>
      </p:sp>
      <p:sp>
        <p:nvSpPr>
          <p:cNvPr id="27" name="Gleichschenkliges Dreieck 26"/>
          <p:cNvSpPr/>
          <p:nvPr/>
        </p:nvSpPr>
        <p:spPr>
          <a:xfrm>
            <a:off x="4446480" y="2449939"/>
            <a:ext cx="394834" cy="407206"/>
          </a:xfrm>
          <a:prstGeom prst="triangl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3915252" y="1895974"/>
            <a:ext cx="1331349" cy="351546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Entscheidung</a:t>
            </a:r>
            <a:endParaRPr lang="de-DE" sz="1600" dirty="0"/>
          </a:p>
        </p:txBody>
      </p:sp>
      <p:sp>
        <p:nvSpPr>
          <p:cNvPr id="29" name="Rechteck 28"/>
          <p:cNvSpPr/>
          <p:nvPr/>
        </p:nvSpPr>
        <p:spPr>
          <a:xfrm>
            <a:off x="5159866" y="2391797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4173879" y="3469073"/>
            <a:ext cx="2213601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err="1" smtClean="0"/>
              <a:t>Umsetzungswork</a:t>
            </a:r>
            <a:r>
              <a:rPr lang="de-DE" sz="1600" dirty="0" smtClean="0"/>
              <a:t>-</a:t>
            </a:r>
          </a:p>
          <a:p>
            <a:r>
              <a:rPr lang="de-DE" sz="1600" dirty="0" err="1"/>
              <a:t>s</a:t>
            </a:r>
            <a:r>
              <a:rPr lang="de-DE" sz="1600" dirty="0" err="1" smtClean="0"/>
              <a:t>hops</a:t>
            </a:r>
            <a:r>
              <a:rPr lang="de-DE" sz="1600" dirty="0" smtClean="0"/>
              <a:t> Steuerinstrument</a:t>
            </a:r>
            <a:endParaRPr lang="de-DE" sz="1600" dirty="0"/>
          </a:p>
        </p:txBody>
      </p:sp>
      <p:sp>
        <p:nvSpPr>
          <p:cNvPr id="31" name="Geschweifte Klammer rechts 30"/>
          <p:cNvSpPr/>
          <p:nvPr/>
        </p:nvSpPr>
        <p:spPr>
          <a:xfrm>
            <a:off x="5961760" y="1800549"/>
            <a:ext cx="714460" cy="37991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6662589" y="2916419"/>
            <a:ext cx="1874767" cy="1582652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Wir haben eine</a:t>
            </a:r>
            <a:br>
              <a:rPr lang="de-DE" sz="1600" dirty="0" smtClean="0"/>
            </a:br>
            <a:r>
              <a:rPr lang="de-DE" sz="1600" dirty="0" smtClean="0"/>
              <a:t>Strategie. </a:t>
            </a:r>
          </a:p>
          <a:p>
            <a:r>
              <a:rPr lang="de-DE" sz="1600" dirty="0" smtClean="0"/>
              <a:t>Einzug der Strategie</a:t>
            </a:r>
            <a:br>
              <a:rPr lang="de-DE" sz="1600" dirty="0" smtClean="0"/>
            </a:br>
            <a:r>
              <a:rPr lang="de-DE" sz="1600" dirty="0" smtClean="0"/>
              <a:t> in die</a:t>
            </a:r>
            <a:br>
              <a:rPr lang="de-DE" sz="1600" dirty="0" smtClean="0"/>
            </a:br>
            <a:r>
              <a:rPr lang="de-DE" sz="1600" dirty="0" smtClean="0"/>
              <a:t>regelmäßige </a:t>
            </a:r>
            <a:br>
              <a:rPr lang="de-DE" sz="1600" dirty="0" smtClean="0"/>
            </a:br>
            <a:r>
              <a:rPr lang="de-DE" sz="1600" dirty="0" smtClean="0"/>
              <a:t>Kommunikation</a:t>
            </a:r>
          </a:p>
        </p:txBody>
      </p:sp>
      <p:sp>
        <p:nvSpPr>
          <p:cNvPr id="33" name="Rechteck 32"/>
          <p:cNvSpPr/>
          <p:nvPr/>
        </p:nvSpPr>
        <p:spPr>
          <a:xfrm>
            <a:off x="941676" y="3241259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08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Zusammenspiel zwischen Retail und Versicherungsdienst soll 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verbessert werden.</a:t>
            </a:r>
          </a:p>
          <a:p>
            <a:r>
              <a:rPr lang="de-DE" sz="1700" dirty="0">
                <a:latin typeface="Calibri"/>
                <a:cs typeface="Calibri"/>
              </a:rPr>
              <a:t>Ausgangslage: Neue Führungskraft im VD, generell angespannte Stimmung </a:t>
            </a:r>
            <a:r>
              <a:rPr lang="de-DE" sz="1700" dirty="0" smtClean="0">
                <a:latin typeface="Calibri"/>
                <a:cs typeface="Calibri"/>
              </a:rPr>
              <a:t>gegenüber „</a:t>
            </a:r>
            <a:r>
              <a:rPr lang="de-DE" sz="1700" dirty="0">
                <a:latin typeface="Calibri"/>
                <a:cs typeface="Calibri"/>
              </a:rPr>
              <a:t>Verbundprodukten“ und bei Versicherungen insbesondere</a:t>
            </a:r>
            <a:endParaRPr lang="de-DE" sz="17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9" name="Geschweifte Klammer rechts 18"/>
          <p:cNvSpPr/>
          <p:nvPr/>
        </p:nvSpPr>
        <p:spPr>
          <a:xfrm>
            <a:off x="6097943" y="3356002"/>
            <a:ext cx="482565" cy="320548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498280" y="3718822"/>
            <a:ext cx="1897127" cy="141337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Das Verlagern der</a:t>
            </a:r>
            <a:br>
              <a:rPr lang="de-DE" sz="1700" dirty="0" smtClean="0"/>
            </a:br>
            <a:r>
              <a:rPr lang="de-DE" sz="1700" dirty="0" smtClean="0"/>
              <a:t>Verantwortung auf</a:t>
            </a:r>
            <a:br>
              <a:rPr lang="de-DE" sz="1700" dirty="0" smtClean="0"/>
            </a:br>
            <a:r>
              <a:rPr lang="de-DE" sz="1700" dirty="0" smtClean="0"/>
              <a:t>das „Team“</a:t>
            </a:r>
          </a:p>
          <a:p>
            <a:r>
              <a:rPr lang="de-DE" sz="1700" dirty="0" smtClean="0"/>
              <a:t>war der Hebel.</a:t>
            </a:r>
          </a:p>
          <a:p>
            <a:r>
              <a:rPr lang="de-DE" sz="1700" dirty="0" smtClean="0"/>
              <a:t>+ enge Steuerung</a:t>
            </a:r>
            <a:endParaRPr lang="de-DE" sz="1700" dirty="0"/>
          </a:p>
        </p:txBody>
      </p:sp>
      <p:sp>
        <p:nvSpPr>
          <p:cNvPr id="11" name="Textfeld 10"/>
          <p:cNvSpPr txBox="1"/>
          <p:nvPr/>
        </p:nvSpPr>
        <p:spPr>
          <a:xfrm>
            <a:off x="162938" y="3113840"/>
            <a:ext cx="5925009" cy="141337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Lösung 1: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Leiter VD bekommt den Auftrag ein Konzept zu entwerfen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Enge Abstimmung mit Vorstand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Konzept enthielt: Schulungen, 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Rollen und Prozessbeschreibungen</a:t>
            </a:r>
            <a:endParaRPr lang="de-DE" sz="1700" dirty="0"/>
          </a:p>
        </p:txBody>
      </p:sp>
      <p:sp>
        <p:nvSpPr>
          <p:cNvPr id="12" name="Textfeld 11"/>
          <p:cNvSpPr txBox="1"/>
          <p:nvPr/>
        </p:nvSpPr>
        <p:spPr>
          <a:xfrm>
            <a:off x="141228" y="4593163"/>
            <a:ext cx="6335341" cy="167498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Lösung 2: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Marktteam mit Leiter VD bekommen den Auftrag für Konzept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Steuerung über die Marksitzung, VD-Leiter punktuell hinzugekommen ist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Konzept enthielt: Schulungen, Rollen, Prozesse, </a:t>
            </a:r>
          </a:p>
          <a:p>
            <a:r>
              <a:rPr lang="de-DE" sz="1700" dirty="0"/>
              <a:t> </a:t>
            </a:r>
            <a:r>
              <a:rPr lang="de-DE" sz="1700" dirty="0" smtClean="0"/>
              <a:t>     Versprechungen</a:t>
            </a:r>
            <a:endParaRPr lang="de-DE" sz="1700" dirty="0"/>
          </a:p>
        </p:txBody>
      </p:sp>
    </p:spTree>
    <p:extLst>
      <p:ext uri="{BB962C8B-B14F-4D97-AF65-F5344CB8AC3E}">
        <p14:creationId xmlns:p14="http://schemas.microsoft.com/office/powerpoint/2010/main" val="16556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728771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Aktiver Vertrieb – Mehr Miteinander in Kundenprozessen, Prozesse leben (Vorgaben) + „stark individuelles Kümmern um den Kunden!“ </a:t>
            </a:r>
          </a:p>
          <a:p>
            <a:r>
              <a:rPr lang="de-DE" sz="1700" dirty="0">
                <a:latin typeface="Calibri"/>
                <a:cs typeface="Calibri"/>
              </a:rPr>
              <a:t>Ausgangslage: Gute Marktlage, nur punktueller Veränderungsdruck, 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stabile Führungsmannschaft</a:t>
            </a:r>
          </a:p>
          <a:p>
            <a:pPr marL="0" indent="0">
              <a:buNone/>
            </a:pPr>
            <a:endParaRPr lang="de-DE" dirty="0">
              <a:latin typeface="Calibri"/>
              <a:cs typeface="Calibri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0" y="3431127"/>
            <a:ext cx="1342670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Stellhebel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098724" y="3059451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Prozesserhebung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069709" y="3655297"/>
            <a:ext cx="2198193" cy="6475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Schulung Mitarbeiter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081009" y="4452709"/>
            <a:ext cx="2198193" cy="6475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IT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069714" y="2062926"/>
            <a:ext cx="2198193" cy="76849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Punktuelle</a:t>
            </a:r>
            <a:r>
              <a:rPr lang="de-DE" sz="1800" dirty="0">
                <a:solidFill>
                  <a:srgbClr val="1F497D"/>
                </a:solidFill>
              </a:rPr>
              <a:t> </a:t>
            </a:r>
            <a:r>
              <a:rPr lang="de-DE" sz="1800" dirty="0" smtClean="0">
                <a:solidFill>
                  <a:srgbClr val="1F497D"/>
                </a:solidFill>
              </a:rPr>
              <a:t>Visionsarbeit</a:t>
            </a:r>
          </a:p>
        </p:txBody>
      </p:sp>
      <p:cxnSp>
        <p:nvCxnSpPr>
          <p:cNvPr id="18" name="Gewinkelte Verbindung 17"/>
          <p:cNvCxnSpPr>
            <a:stCxn id="13" idx="3"/>
            <a:endCxn id="17" idx="1"/>
          </p:cNvCxnSpPr>
          <p:nvPr/>
        </p:nvCxnSpPr>
        <p:spPr>
          <a:xfrm flipV="1">
            <a:off x="1342670" y="2447173"/>
            <a:ext cx="727044" cy="121662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winkelte Verbindung 19"/>
          <p:cNvCxnSpPr>
            <a:stCxn id="13" idx="3"/>
            <a:endCxn id="16" idx="1"/>
          </p:cNvCxnSpPr>
          <p:nvPr/>
        </p:nvCxnSpPr>
        <p:spPr>
          <a:xfrm>
            <a:off x="1342670" y="3663801"/>
            <a:ext cx="738339" cy="111268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stCxn id="13" idx="3"/>
            <a:endCxn id="14" idx="1"/>
          </p:cNvCxnSpPr>
          <p:nvPr/>
        </p:nvCxnSpPr>
        <p:spPr>
          <a:xfrm flipV="1">
            <a:off x="1342670" y="3292125"/>
            <a:ext cx="756054" cy="37167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3" idx="3"/>
            <a:endCxn id="15" idx="1"/>
          </p:cNvCxnSpPr>
          <p:nvPr/>
        </p:nvCxnSpPr>
        <p:spPr>
          <a:xfrm>
            <a:off x="1342670" y="3663801"/>
            <a:ext cx="727039" cy="31527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Geschweifte Klammer rechts 22"/>
          <p:cNvSpPr/>
          <p:nvPr/>
        </p:nvSpPr>
        <p:spPr>
          <a:xfrm>
            <a:off x="4572479" y="1984841"/>
            <a:ext cx="665188" cy="310412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5398925" y="2871733"/>
            <a:ext cx="30144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Vorstand:</a:t>
            </a:r>
          </a:p>
          <a:p>
            <a:r>
              <a:rPr lang="de-DE" dirty="0" smtClean="0"/>
              <a:t>Wir bekommen die</a:t>
            </a:r>
          </a:p>
          <a:p>
            <a:r>
              <a:rPr lang="de-DE" dirty="0" smtClean="0"/>
              <a:t>Führungskräfte nicht in</a:t>
            </a:r>
            <a:br>
              <a:rPr lang="de-DE" dirty="0" smtClean="0"/>
            </a:br>
            <a:r>
              <a:rPr lang="de-DE" dirty="0" smtClean="0"/>
              <a:t>Fahrt!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2193095" y="5411375"/>
            <a:ext cx="2198193" cy="9449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Auseinandersetzung mit FK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088817" y="4944662"/>
            <a:ext cx="409599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e-DE" dirty="0" smtClean="0"/>
              <a:t>Einzelgespräche</a:t>
            </a:r>
          </a:p>
          <a:p>
            <a:pPr marL="342900" indent="-342900">
              <a:buFontTx/>
              <a:buChar char="-"/>
            </a:pPr>
            <a:r>
              <a:rPr lang="de-DE" dirty="0" smtClean="0"/>
              <a:t>Seminare für „Führen unter</a:t>
            </a:r>
            <a:br>
              <a:rPr lang="de-DE" dirty="0" smtClean="0"/>
            </a:br>
            <a:r>
              <a:rPr lang="de-DE" dirty="0" smtClean="0"/>
              <a:t>Unsicherheit“ </a:t>
            </a:r>
            <a:br>
              <a:rPr lang="de-DE" dirty="0" smtClean="0"/>
            </a:br>
            <a:r>
              <a:rPr lang="de-DE" dirty="0" smtClean="0"/>
              <a:t>(Outdoor, Bundeswehr,...)</a:t>
            </a:r>
          </a:p>
          <a:p>
            <a:pPr marL="342900" indent="-342900">
              <a:buFontTx/>
              <a:buChar char="-"/>
            </a:pPr>
            <a:r>
              <a:rPr lang="de-DE" dirty="0" smtClean="0"/>
              <a:t>Gegenseitige Feedbackrunden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37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94017" y="5804127"/>
            <a:ext cx="1729627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Idee/Element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26475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Im </a:t>
            </a:r>
            <a:r>
              <a:rPr lang="de-DE" sz="1700" dirty="0" err="1">
                <a:latin typeface="Calibri"/>
                <a:cs typeface="Calibri"/>
              </a:rPr>
              <a:t>Retailgeschäft</a:t>
            </a:r>
            <a:r>
              <a:rPr lang="de-DE" sz="1700" dirty="0">
                <a:latin typeface="Calibri"/>
                <a:cs typeface="Calibri"/>
              </a:rPr>
              <a:t> sollen die Abläufe optimiert werden. Es soll mehr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Zeit für die Kundenbetreuung rauskommen.</a:t>
            </a:r>
          </a:p>
          <a:p>
            <a:r>
              <a:rPr lang="de-DE" sz="1700" dirty="0">
                <a:latin typeface="Calibri"/>
                <a:cs typeface="Calibri"/>
              </a:rPr>
              <a:t>Ausgangslage: Eines der ersten Projekte im Rahmen der Strategieumsetzung. Kundenorientierung als </a:t>
            </a:r>
            <a:r>
              <a:rPr lang="de-DE" sz="1700" dirty="0" err="1">
                <a:latin typeface="Calibri"/>
                <a:cs typeface="Calibri"/>
              </a:rPr>
              <a:t>Kernwert</a:t>
            </a:r>
            <a:r>
              <a:rPr lang="de-DE" sz="1700" dirty="0">
                <a:latin typeface="Calibri"/>
                <a:cs typeface="Calibri"/>
              </a:rPr>
              <a:t>, Zusammenspiel zw. Markt und Marktfolge ist ein wesentlicher Aspekt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88017" y="2554825"/>
            <a:ext cx="5348046" cy="324464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Vorgehensweise: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rund um einen Filialleiter wird gebildet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bekommt Schulung in Prozesserhebung, Interviewführung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besucht Filialen, Austausch mit </a:t>
            </a:r>
            <a:r>
              <a:rPr lang="de-DE" sz="1700" dirty="0" err="1" smtClean="0"/>
              <a:t>FilLt</a:t>
            </a:r>
            <a:r>
              <a:rPr lang="de-DE" sz="1700" dirty="0" smtClean="0"/>
              <a:t>.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Zwischenberichte an Vorstand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Endbericht mit Vorschlägen an „Steuerungsgruppe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Übertrag in: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„sofort angehen“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Ziele von Führungskräften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Projekte (= Aufnahme in Strategieumsetzungsplan)</a:t>
            </a:r>
            <a:endParaRPr lang="de-DE" sz="1700" dirty="0"/>
          </a:p>
        </p:txBody>
      </p:sp>
      <p:sp>
        <p:nvSpPr>
          <p:cNvPr id="15" name="Rechteck 14"/>
          <p:cNvSpPr/>
          <p:nvPr/>
        </p:nvSpPr>
        <p:spPr>
          <a:xfrm>
            <a:off x="1812790" y="5799470"/>
            <a:ext cx="2029889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Verbesserung durch</a:t>
            </a:r>
          </a:p>
        </p:txBody>
      </p:sp>
      <p:sp>
        <p:nvSpPr>
          <p:cNvPr id="16" name="Rechteck 15"/>
          <p:cNvSpPr/>
          <p:nvPr/>
        </p:nvSpPr>
        <p:spPr>
          <a:xfrm>
            <a:off x="3842679" y="5799470"/>
            <a:ext cx="2245268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Betr. Abteilung - Sicht</a:t>
            </a:r>
          </a:p>
        </p:txBody>
      </p:sp>
      <p:sp>
        <p:nvSpPr>
          <p:cNvPr id="17" name="Rechteck 16"/>
          <p:cNvSpPr/>
          <p:nvPr/>
        </p:nvSpPr>
        <p:spPr>
          <a:xfrm>
            <a:off x="6087947" y="5799470"/>
            <a:ext cx="2227002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Bedeutung für Kunden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19428" y="2536862"/>
            <a:ext cx="3991895" cy="245981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Beobachtung: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Aktivität entstanden – Energie</a:t>
            </a:r>
            <a:br>
              <a:rPr lang="de-DE" sz="1700" dirty="0" smtClean="0"/>
            </a:br>
            <a:r>
              <a:rPr lang="de-DE" sz="1700" dirty="0" smtClean="0"/>
              <a:t>spürbar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Ergebnisse mit Tiefgang </a:t>
            </a:r>
            <a:br>
              <a:rPr lang="de-DE" sz="1700" dirty="0" smtClean="0"/>
            </a:br>
            <a:r>
              <a:rPr lang="de-DE" sz="1700" dirty="0" smtClean="0"/>
              <a:t>(mit der Zeit)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Projektleiter: skeptisch-“engagiert“-raus aus</a:t>
            </a:r>
            <a:br>
              <a:rPr lang="de-DE" sz="1700" dirty="0" smtClean="0"/>
            </a:br>
            <a:r>
              <a:rPr lang="de-DE" sz="1700" dirty="0" smtClean="0"/>
              <a:t>der nächsten Phase</a:t>
            </a:r>
          </a:p>
          <a:p>
            <a:pPr marL="325955" indent="-325955">
              <a:buFont typeface="Arial"/>
              <a:buChar char="•"/>
            </a:pPr>
            <a:endParaRPr lang="de-DE" sz="17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401854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/>
      <p:bldP spid="15" grpId="0" animBg="1"/>
      <p:bldP spid="16" grpId="0" animBg="1"/>
      <p:bldP spid="17" grpId="0" animBg="1"/>
      <p:bldP spid="17" grpId="1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Kulturwandel: Prozessorientierung – Anwendung von CRM/Gesprächsbögen + sehr individuelles Kundenvorgehen („unternehmerisches Handeln“) </a:t>
            </a:r>
          </a:p>
          <a:p>
            <a:r>
              <a:rPr lang="de-DE" sz="1700" dirty="0">
                <a:latin typeface="Calibri"/>
                <a:cs typeface="Calibri"/>
              </a:rPr>
              <a:t>Ausgangslage: Wenig Akzeptanz für das Thema, Sorge das nur noch über Prozesse geredet wird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13" name="Gruppierung 12"/>
          <p:cNvGrpSpPr/>
          <p:nvPr/>
        </p:nvGrpSpPr>
        <p:grpSpPr>
          <a:xfrm>
            <a:off x="229245" y="2384831"/>
            <a:ext cx="4188750" cy="3705140"/>
            <a:chOff x="504186" y="1831175"/>
            <a:chExt cx="4762305" cy="3855546"/>
          </a:xfrm>
        </p:grpSpPr>
        <p:sp>
          <p:nvSpPr>
            <p:cNvPr id="14" name="Rechteck 13"/>
            <p:cNvSpPr/>
            <p:nvPr/>
          </p:nvSpPr>
          <p:spPr>
            <a:xfrm>
              <a:off x="504186" y="3199376"/>
              <a:ext cx="1808058" cy="46534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Stellhebel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3068298" y="2827700"/>
              <a:ext cx="2198193" cy="46534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FK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3039283" y="3423546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Kommunikation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3050583" y="4220958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Externe Besuche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039288" y="1831175"/>
              <a:ext cx="2198193" cy="76849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Bewusst</a:t>
              </a:r>
            </a:p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Widersprüchliche Ziele</a:t>
              </a:r>
            </a:p>
          </p:txBody>
        </p:sp>
        <p:cxnSp>
          <p:nvCxnSpPr>
            <p:cNvPr id="20" name="Gewinkelte Verbindung 19"/>
            <p:cNvCxnSpPr>
              <a:stCxn id="14" idx="3"/>
              <a:endCxn id="18" idx="1"/>
            </p:cNvCxnSpPr>
            <p:nvPr/>
          </p:nvCxnSpPr>
          <p:spPr>
            <a:xfrm flipV="1">
              <a:off x="2312244" y="2215423"/>
              <a:ext cx="727044" cy="1216628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winkelte Verbindung 20"/>
            <p:cNvCxnSpPr>
              <a:stCxn id="14" idx="3"/>
              <a:endCxn id="17" idx="1"/>
            </p:cNvCxnSpPr>
            <p:nvPr/>
          </p:nvCxnSpPr>
          <p:spPr>
            <a:xfrm>
              <a:off x="2312244" y="3432051"/>
              <a:ext cx="738339" cy="111268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winkelte Verbindung 21"/>
            <p:cNvCxnSpPr>
              <a:stCxn id="14" idx="3"/>
              <a:endCxn id="15" idx="1"/>
            </p:cNvCxnSpPr>
            <p:nvPr/>
          </p:nvCxnSpPr>
          <p:spPr>
            <a:xfrm flipV="1">
              <a:off x="2312244" y="3060374"/>
              <a:ext cx="756055" cy="371676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winkelte Verbindung 22"/>
            <p:cNvCxnSpPr>
              <a:stCxn id="14" idx="3"/>
              <a:endCxn id="16" idx="1"/>
            </p:cNvCxnSpPr>
            <p:nvPr/>
          </p:nvCxnSpPr>
          <p:spPr>
            <a:xfrm>
              <a:off x="2312244" y="3432051"/>
              <a:ext cx="727039" cy="315272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hteck 23"/>
            <p:cNvSpPr/>
            <p:nvPr/>
          </p:nvSpPr>
          <p:spPr>
            <a:xfrm>
              <a:off x="3030359" y="5039168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Controlling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cxnSp>
          <p:nvCxnSpPr>
            <p:cNvPr id="25" name="Gewinkelte Verbindung 24"/>
            <p:cNvCxnSpPr>
              <a:stCxn id="14" idx="3"/>
              <a:endCxn id="24" idx="1"/>
            </p:cNvCxnSpPr>
            <p:nvPr/>
          </p:nvCxnSpPr>
          <p:spPr>
            <a:xfrm>
              <a:off x="2312244" y="3432051"/>
              <a:ext cx="718115" cy="193089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feld 25"/>
          <p:cNvSpPr txBox="1"/>
          <p:nvPr/>
        </p:nvSpPr>
        <p:spPr>
          <a:xfrm>
            <a:off x="4541625" y="2412511"/>
            <a:ext cx="37780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„Wir wollen unternehmerische Berater“</a:t>
            </a:r>
          </a:p>
          <a:p>
            <a:r>
              <a:rPr lang="de-DE" sz="1600" dirty="0" smtClean="0"/>
              <a:t>„Zeit der freien Künstler ist vorbei“</a:t>
            </a:r>
            <a:endParaRPr lang="de-DE" sz="1600" dirty="0"/>
          </a:p>
        </p:txBody>
      </p:sp>
      <p:sp>
        <p:nvSpPr>
          <p:cNvPr id="27" name="Textfeld 26"/>
          <p:cNvSpPr txBox="1"/>
          <p:nvPr/>
        </p:nvSpPr>
        <p:spPr>
          <a:xfrm>
            <a:off x="4554914" y="3403338"/>
            <a:ext cx="4383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WS: Wie kann ich den Widerspruch gestalten?</a:t>
            </a:r>
            <a:endParaRPr lang="de-DE" sz="1600" dirty="0"/>
          </a:p>
        </p:txBody>
      </p:sp>
      <p:sp>
        <p:nvSpPr>
          <p:cNvPr id="28" name="Textfeld 27"/>
          <p:cNvSpPr txBox="1"/>
          <p:nvPr/>
        </p:nvSpPr>
        <p:spPr>
          <a:xfrm>
            <a:off x="4610148" y="4011942"/>
            <a:ext cx="3260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Über beides regelmäßig sprechen</a:t>
            </a:r>
            <a:endParaRPr lang="de-DE" sz="1600" dirty="0"/>
          </a:p>
        </p:txBody>
      </p:sp>
      <p:sp>
        <p:nvSpPr>
          <p:cNvPr id="29" name="Textfeld 28"/>
          <p:cNvSpPr txBox="1"/>
          <p:nvPr/>
        </p:nvSpPr>
        <p:spPr>
          <a:xfrm>
            <a:off x="4648625" y="4768503"/>
            <a:ext cx="2226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Neue Sichten einholen</a:t>
            </a:r>
            <a:endParaRPr lang="de-DE" sz="1600" dirty="0"/>
          </a:p>
        </p:txBody>
      </p:sp>
      <p:sp>
        <p:nvSpPr>
          <p:cNvPr id="30" name="Textfeld 29"/>
          <p:cNvSpPr txBox="1"/>
          <p:nvPr/>
        </p:nvSpPr>
        <p:spPr>
          <a:xfrm>
            <a:off x="4680157" y="5566496"/>
            <a:ext cx="364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Controlling, welches auf beides schaut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24238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Im Rahmen einer Neustrukturierung sollen Bereich zusammengelegt werden,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Prozesse vereinfacht, Zusammenspiel verbessert werden</a:t>
            </a:r>
          </a:p>
          <a:p>
            <a:r>
              <a:rPr lang="de-DE" sz="1700" dirty="0">
                <a:latin typeface="Calibri"/>
                <a:cs typeface="Calibri"/>
              </a:rPr>
              <a:t>Ausgangslage: FK eher passiv, mit Widerständen ist zu rechnen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205958" y="1975265"/>
            <a:ext cx="6962861" cy="219820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Vorgehensweise: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Vorstand hat Projektteam etabliert (eher junge Personen)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Arbeiten an Organigramm, Prozesse, Rollenbeschreibungen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2 Kommunikationsformate: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Regelmäßige Info im Rahmen eines Newsletters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Regelmäßige Einbindung in Mitarbeiterveranstaltungen </a:t>
            </a:r>
          </a:p>
          <a:p>
            <a:pPr marL="521528" lvl="1"/>
            <a:r>
              <a:rPr lang="de-DE" sz="1700" dirty="0" smtClean="0"/>
              <a:t>„der Vorstand informiert“</a:t>
            </a:r>
            <a:br>
              <a:rPr lang="de-DE" sz="1700" dirty="0" smtClean="0"/>
            </a:br>
            <a:r>
              <a:rPr lang="de-DE" sz="1700" dirty="0" smtClean="0"/>
              <a:t>(Hauptakteure: Vorstand + Projektteam)</a:t>
            </a:r>
            <a:endParaRPr lang="de-DE" sz="1700" dirty="0"/>
          </a:p>
        </p:txBody>
      </p:sp>
      <p:sp>
        <p:nvSpPr>
          <p:cNvPr id="14" name="Rechteck 13"/>
          <p:cNvSpPr/>
          <p:nvPr/>
        </p:nvSpPr>
        <p:spPr>
          <a:xfrm>
            <a:off x="4249158" y="4227400"/>
            <a:ext cx="714460" cy="108113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15" name="Textfeld 14"/>
          <p:cNvSpPr txBox="1"/>
          <p:nvPr/>
        </p:nvSpPr>
        <p:spPr>
          <a:xfrm>
            <a:off x="4331887" y="5406226"/>
            <a:ext cx="561613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Info</a:t>
            </a:r>
            <a:endParaRPr lang="de-DE" sz="1700" dirty="0"/>
          </a:p>
        </p:txBody>
      </p:sp>
      <p:sp>
        <p:nvSpPr>
          <p:cNvPr id="16" name="Geschweifte Klammer rechts 15"/>
          <p:cNvSpPr/>
          <p:nvPr/>
        </p:nvSpPr>
        <p:spPr>
          <a:xfrm>
            <a:off x="6024099" y="2038339"/>
            <a:ext cx="482565" cy="272941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6408968" y="2578135"/>
            <a:ext cx="2202956" cy="141337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Diese Vorgehensweise</a:t>
            </a:r>
            <a:br>
              <a:rPr lang="de-DE" sz="1700" dirty="0" smtClean="0"/>
            </a:br>
            <a:r>
              <a:rPr lang="de-DE" sz="1700" dirty="0" smtClean="0"/>
              <a:t>führte dazu, dass es </a:t>
            </a:r>
            <a:br>
              <a:rPr lang="de-DE" sz="1700" dirty="0" smtClean="0"/>
            </a:br>
            <a:r>
              <a:rPr lang="de-DE" sz="1700" dirty="0" smtClean="0"/>
              <a:t>das Projekt des</a:t>
            </a:r>
          </a:p>
          <a:p>
            <a:r>
              <a:rPr lang="de-DE" sz="1700" dirty="0" smtClean="0"/>
              <a:t>Vorstandes und des</a:t>
            </a:r>
            <a:br>
              <a:rPr lang="de-DE" sz="1700" dirty="0" smtClean="0"/>
            </a:br>
            <a:r>
              <a:rPr lang="de-DE" sz="1700" dirty="0" smtClean="0"/>
              <a:t>Projektteams blieb.</a:t>
            </a:r>
            <a:endParaRPr lang="de-DE" sz="1700" dirty="0"/>
          </a:p>
        </p:txBody>
      </p:sp>
      <p:sp>
        <p:nvSpPr>
          <p:cNvPr id="18" name="Rechteck 17"/>
          <p:cNvSpPr/>
          <p:nvPr/>
        </p:nvSpPr>
        <p:spPr>
          <a:xfrm>
            <a:off x="3336889" y="4767749"/>
            <a:ext cx="714460" cy="5407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20" name="Textfeld 19"/>
          <p:cNvSpPr txBox="1"/>
          <p:nvPr/>
        </p:nvSpPr>
        <p:spPr>
          <a:xfrm>
            <a:off x="3223647" y="5402847"/>
            <a:ext cx="1072889" cy="62854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Vor-</a:t>
            </a:r>
            <a:br>
              <a:rPr lang="de-DE" sz="1700" dirty="0" smtClean="0"/>
            </a:br>
            <a:r>
              <a:rPr lang="de-DE" sz="1700" dirty="0" err="1" smtClean="0"/>
              <a:t>bereitung</a:t>
            </a:r>
            <a:endParaRPr lang="de-DE" sz="1700" dirty="0"/>
          </a:p>
        </p:txBody>
      </p:sp>
      <p:sp>
        <p:nvSpPr>
          <p:cNvPr id="21" name="Rechteck 20"/>
          <p:cNvSpPr/>
          <p:nvPr/>
        </p:nvSpPr>
        <p:spPr>
          <a:xfrm>
            <a:off x="5188454" y="4767749"/>
            <a:ext cx="714460" cy="5407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22" name="Textfeld 21"/>
          <p:cNvSpPr txBox="1"/>
          <p:nvPr/>
        </p:nvSpPr>
        <p:spPr>
          <a:xfrm>
            <a:off x="5188455" y="5402846"/>
            <a:ext cx="1524767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Nachbereitung</a:t>
            </a:r>
            <a:endParaRPr lang="de-DE" sz="1700" dirty="0"/>
          </a:p>
        </p:txBody>
      </p:sp>
      <p:sp>
        <p:nvSpPr>
          <p:cNvPr id="23" name="Geschweifte Klammer rechts 22"/>
          <p:cNvSpPr/>
          <p:nvPr/>
        </p:nvSpPr>
        <p:spPr>
          <a:xfrm rot="5400000">
            <a:off x="4708771" y="3858247"/>
            <a:ext cx="549507" cy="46229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3820571" y="6453490"/>
            <a:ext cx="2286093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Rolle der Führungskraft</a:t>
            </a:r>
            <a:endParaRPr lang="de-DE" sz="1700" dirty="0"/>
          </a:p>
        </p:txBody>
      </p:sp>
    </p:spTree>
    <p:extLst>
      <p:ext uri="{BB962C8B-B14F-4D97-AF65-F5344CB8AC3E}">
        <p14:creationId xmlns:p14="http://schemas.microsoft.com/office/powerpoint/2010/main" val="47790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7" grpId="0"/>
      <p:bldP spid="18" grpId="0" animBg="1"/>
      <p:bldP spid="20" grpId="0"/>
      <p:bldP spid="21" grpId="0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Macintosh PowerPoint</Application>
  <PresentationFormat>Bildschirmpräsentation (4:3)</PresentationFormat>
  <Paragraphs>146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Office-Design</vt:lpstr>
      <vt:lpstr>Benutzerdefiniertes Design</vt:lpstr>
      <vt:lpstr>Cases Interventionsforschung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Ahammer</dc:creator>
  <cp:lastModifiedBy>Marco Ahammer</cp:lastModifiedBy>
  <cp:revision>23</cp:revision>
  <dcterms:created xsi:type="dcterms:W3CDTF">2015-05-11T17:11:17Z</dcterms:created>
  <dcterms:modified xsi:type="dcterms:W3CDTF">2015-05-30T09:14:05Z</dcterms:modified>
</cp:coreProperties>
</file>