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9" r:id="rId3"/>
    <p:sldId id="260" r:id="rId4"/>
    <p:sldId id="261" r:id="rId5"/>
    <p:sldId id="262" r:id="rId6"/>
    <p:sldId id="263" r:id="rId7"/>
    <p:sldId id="268" r:id="rId8"/>
    <p:sldId id="264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8AC87-B215-1046-A439-31005B9DA839}" type="datetimeFigureOut">
              <a:rPr lang="de-DE" smtClean="0"/>
              <a:t>10.06.15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B489-942A-1F43-97D1-E62ACBA43D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85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52D29-1DCA-404F-BECC-C43AF57890E8}" type="datetimeFigureOut">
              <a:rPr lang="de-DE" smtClean="0"/>
              <a:t>10.06.15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1A1B5-A013-D24F-B8BD-DF0C568D15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316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8200" y="124252"/>
            <a:ext cx="543567" cy="6597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0254" y="1923339"/>
            <a:ext cx="7772400" cy="1470025"/>
          </a:xfrm>
        </p:spPr>
        <p:txBody>
          <a:bodyPr>
            <a:noAutofit/>
          </a:bodyPr>
          <a:lstStyle>
            <a:lvl1pPr>
              <a:defRPr sz="4800" b="1" i="0" baseline="0">
                <a:solidFill>
                  <a:srgbClr val="E46C0A"/>
                </a:solidFill>
                <a:latin typeface="Helvetica"/>
                <a:cs typeface="Helvetica"/>
              </a:defRPr>
            </a:lvl1pPr>
          </a:lstStyle>
          <a:p>
            <a:r>
              <a:rPr lang="de-AT" dirty="0" smtClean="0"/>
              <a:t>Führungsaufgabe: Veränderung gestalten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92137" y="3748143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E46C0A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Konzepte und Praxishinweise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96672" y="5605302"/>
            <a:ext cx="5811850" cy="365125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de-DE" dirty="0" smtClean="0"/>
              <a:t>Copyright © Prof. (FH) Dr. </a:t>
            </a:r>
            <a:r>
              <a:rPr lang="de-DE" dirty="0" err="1" smtClean="0"/>
              <a:t>Gölzner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>
            <a:lvl1pPr algn="ctr">
              <a:defRPr sz="1600"/>
            </a:lvl1pPr>
          </a:lstStyle>
          <a:p>
            <a:pPr algn="r"/>
            <a:fld id="{55425735-B3EF-B041-9057-26081A2A618E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6322630" y="1684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10350183" y="46133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396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F4E0-D5DC-344E-9114-4A8DCF5180E8}" type="datetime1">
              <a:rPr lang="de-AT" smtClean="0"/>
              <a:t>10.06.15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EA28-8FAA-8A46-923F-BEB7F15750C5}" type="datetime1">
              <a:rPr lang="de-AT" smtClean="0"/>
              <a:t>10.06.15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84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1400-68FE-044F-9642-A639542764CD}" type="datetime1">
              <a:rPr lang="de-AT" smtClean="0"/>
              <a:t>10.06.15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47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BA23-829A-CF40-BF49-A83647B1F2B7}" type="datetime1">
              <a:rPr lang="de-AT" smtClean="0"/>
              <a:t>10.06.15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013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8E5C-10B5-6C45-A5AD-4538B5410FBB}" type="datetime1">
              <a:rPr lang="de-AT" smtClean="0"/>
              <a:t>10.06.15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67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E68F-08CA-5B45-AFF4-F373A979AACB}" type="datetime1">
              <a:rPr lang="de-AT" smtClean="0"/>
              <a:t>10.06.15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08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2D3D-80E0-6640-A514-3B0880463D12}" type="datetime1">
              <a:rPr lang="de-AT" smtClean="0"/>
              <a:t>10.06.15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76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AF3A-C8B2-0447-AF6E-981D06B80534}" type="datetime1">
              <a:rPr lang="de-AT" smtClean="0"/>
              <a:t>10.06.15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694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EED4-83B6-F34E-834F-B4F4736144C6}" type="datetime1">
              <a:rPr lang="de-AT" smtClean="0"/>
              <a:t>10.06.15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760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E051-0D3C-1B48-BE11-563B9C70BB03}" type="datetime1">
              <a:rPr lang="de-AT" smtClean="0"/>
              <a:t>10.06.15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49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>
            <a:lvl1pPr>
              <a:defRPr>
                <a:solidFill>
                  <a:srgbClr val="E46C0A"/>
                </a:solidFill>
                <a:latin typeface="Helvetica"/>
                <a:cs typeface="Helvetica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86394"/>
            <a:ext cx="8001000" cy="4525963"/>
          </a:xfrm>
        </p:spPr>
        <p:txBody>
          <a:bodyPr/>
          <a:lstStyle>
            <a:lvl1pPr marL="342900" indent="-342900">
              <a:buFont typeface="Arial"/>
              <a:buChar char="•"/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8200" y="124252"/>
            <a:ext cx="543567" cy="6597223"/>
          </a:xfrm>
          <a:prstGeom prst="rect">
            <a:avLst/>
          </a:prstGeom>
        </p:spPr>
      </p:pic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6097" y="6356350"/>
            <a:ext cx="5811850" cy="365125"/>
          </a:xfrm>
        </p:spPr>
        <p:txBody>
          <a:bodyPr/>
          <a:lstStyle>
            <a:lvl1pPr algn="l">
              <a:defRPr sz="1600">
                <a:latin typeface="Helvetica"/>
                <a:cs typeface="Helvetica"/>
              </a:defRPr>
            </a:lvl1pPr>
          </a:lstStyle>
          <a:p>
            <a:r>
              <a:rPr lang="de-DE" dirty="0" smtClean="0"/>
              <a:t>Copyright © Herbert </a:t>
            </a:r>
            <a:r>
              <a:rPr lang="de-DE" dirty="0" err="1" smtClean="0"/>
              <a:t>Gölzner</a:t>
            </a:r>
            <a:r>
              <a:rPr lang="de-DE" dirty="0" smtClean="0"/>
              <a:t>. Alle Rechte vorbehalten. 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>
            <a:lvl1pPr algn="r">
              <a:defRPr sz="1600"/>
            </a:lvl1pPr>
          </a:lstStyle>
          <a:p>
            <a:fld id="{55425735-B3EF-B041-9057-26081A2A618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2724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13005-3061-FC43-BD37-A51C6D98D5FA}" type="datetime1">
              <a:rPr lang="de-AT" smtClean="0"/>
              <a:t>10.06.15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667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46B5-9A33-1045-9F34-B4D6DC24AE0F}" type="datetime1">
              <a:rPr lang="de-AT" smtClean="0"/>
              <a:t>10.06.15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414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8048-6AA7-E94E-B8A9-7D12757E7E80}" type="datetime1">
              <a:rPr lang="de-AT" smtClean="0"/>
              <a:t>10.06.15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71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8101-2F2A-4F41-9D7F-0D834E96FFF0}" type="datetime1">
              <a:rPr lang="de-AT" smtClean="0"/>
              <a:t>10.06.15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84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AAA2-E798-9348-9DC0-FFF2B18AD115}" type="datetime1">
              <a:rPr lang="de-AT" smtClean="0"/>
              <a:t>10.06.15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65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25F9-6F58-B945-A798-B1A44C5D39BD}" type="datetime1">
              <a:rPr lang="de-AT" smtClean="0"/>
              <a:t>10.06.15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90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FB70-386F-F544-91A8-CB45C25C9FF1}" type="datetime1">
              <a:rPr lang="de-AT" smtClean="0"/>
              <a:t>10.06.15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72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3ADA-D785-1541-86B2-BDD28C0A385C}" type="datetime1">
              <a:rPr lang="de-AT" smtClean="0"/>
              <a:t>10.06.15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64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1B3E-370C-9440-A9DF-758FBB60157E}" type="datetime1">
              <a:rPr lang="de-AT" smtClean="0"/>
              <a:t>10.06.15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73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0F768-FEE0-5C45-AF6A-A956D5A9FA27}" type="datetime1">
              <a:rPr lang="de-AT" smtClean="0"/>
              <a:t>10.06.15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16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881E-515E-7E4F-B66C-5FDE43FCE856}" type="datetime1">
              <a:rPr lang="de-AT" smtClean="0"/>
              <a:t>10.06.15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25735-B3EF-B041-9057-26081A2A61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44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F740E-94A8-7E48-8252-DF9F8D66BD90}" type="datetime1">
              <a:rPr lang="de-AT" smtClean="0"/>
              <a:t>10.06.15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Führungsaufgabe: Veränderung gestalten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3BBF6-4F31-E34C-AE07-14AE8B874D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0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-Arbeitsblatt1.xls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254" y="2405530"/>
            <a:ext cx="7772400" cy="1470025"/>
          </a:xfrm>
        </p:spPr>
        <p:txBody>
          <a:bodyPr/>
          <a:lstStyle/>
          <a:p>
            <a:r>
              <a:rPr lang="de-DE" dirty="0" smtClean="0"/>
              <a:t>Grundlagen der Gestaltung von Veränderungen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Prof. (FH) Dr. Gölzner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5425735-B3EF-B041-9057-26081A2A618E}" type="slidenum">
              <a:rPr lang="de-DE" smtClean="0"/>
              <a:pPr algn="r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79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 Positionen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Ellipse 3"/>
          <p:cNvSpPr/>
          <p:nvPr/>
        </p:nvSpPr>
        <p:spPr>
          <a:xfrm>
            <a:off x="458877" y="2517189"/>
            <a:ext cx="7560840" cy="25922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3249187" y="3124886"/>
            <a:ext cx="2088232" cy="6884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Ellipse 5"/>
          <p:cNvSpPr/>
          <p:nvPr/>
        </p:nvSpPr>
        <p:spPr>
          <a:xfrm>
            <a:off x="1660618" y="2990491"/>
            <a:ext cx="922925" cy="856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endParaRPr lang="de-AT" sz="28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91021" y="3946738"/>
            <a:ext cx="1462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 wir uns befinden</a:t>
            </a:r>
            <a:endParaRPr lang="de-AT" sz="20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89421" y="3906363"/>
            <a:ext cx="1356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Wohin wir wollen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141175" y="4395204"/>
            <a:ext cx="2196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Distanz zwischen A und B</a:t>
            </a:r>
            <a:endParaRPr lang="de-AT" sz="20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2" name="Gerade Verbindung mit Pfeil 11"/>
          <p:cNvCxnSpPr>
            <a:stCxn id="11" idx="0"/>
          </p:cNvCxnSpPr>
          <p:nvPr/>
        </p:nvCxnSpPr>
        <p:spPr>
          <a:xfrm flipH="1" flipV="1">
            <a:off x="4221295" y="3812507"/>
            <a:ext cx="18002" cy="58269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Ellipse 10"/>
          <p:cNvSpPr/>
          <p:nvPr/>
        </p:nvSpPr>
        <p:spPr>
          <a:xfrm>
            <a:off x="6106062" y="2990491"/>
            <a:ext cx="922925" cy="856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</a:t>
            </a:r>
            <a:endParaRPr lang="de-AT" sz="2800" b="1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3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2159"/>
            <a:ext cx="80010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Die vier Phasen des OE-Prozesses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2" name="Ellipse 3"/>
          <p:cNvSpPr/>
          <p:nvPr/>
        </p:nvSpPr>
        <p:spPr>
          <a:xfrm>
            <a:off x="588279" y="1127977"/>
            <a:ext cx="7560840" cy="25922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feil nach rechts 22"/>
          <p:cNvSpPr/>
          <p:nvPr/>
        </p:nvSpPr>
        <p:spPr>
          <a:xfrm>
            <a:off x="3324583" y="1880647"/>
            <a:ext cx="2088232" cy="6884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lipse 5"/>
          <p:cNvSpPr/>
          <p:nvPr/>
        </p:nvSpPr>
        <p:spPr>
          <a:xfrm>
            <a:off x="1736014" y="1746252"/>
            <a:ext cx="922925" cy="856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de-AT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344363" y="2640944"/>
            <a:ext cx="1983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wir uns befinden</a:t>
            </a:r>
            <a:endParaRPr lang="de-A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842763" y="2600569"/>
            <a:ext cx="1723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Wohin wir wollen</a:t>
            </a:r>
          </a:p>
        </p:txBody>
      </p:sp>
      <p:sp>
        <p:nvSpPr>
          <p:cNvPr id="27" name="Ellipse 10"/>
          <p:cNvSpPr/>
          <p:nvPr/>
        </p:nvSpPr>
        <p:spPr>
          <a:xfrm>
            <a:off x="6181458" y="1746252"/>
            <a:ext cx="922925" cy="8560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de-AT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Gerade Verbindung 27"/>
          <p:cNvCxnSpPr>
            <a:stCxn id="22" idx="3"/>
          </p:cNvCxnSpPr>
          <p:nvPr/>
        </p:nvCxnSpPr>
        <p:spPr>
          <a:xfrm flipH="1">
            <a:off x="336251" y="3340633"/>
            <a:ext cx="1359287" cy="20139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>
            <a:off x="2856531" y="3672615"/>
            <a:ext cx="593233" cy="25572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5361616" y="3649512"/>
            <a:ext cx="556466" cy="25617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7041861" y="3340633"/>
            <a:ext cx="1215270" cy="20139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 rot="17012433">
            <a:off x="1627191" y="4667383"/>
            <a:ext cx="2629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A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iagnose erstellen &amp;</a:t>
            </a:r>
            <a:endParaRPr lang="de-A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 rot="18223780">
            <a:off x="-664997" y="3624308"/>
            <a:ext cx="36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Veränderungsbedarf</a:t>
            </a:r>
            <a:endParaRPr lang="de-A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 rot="18254034">
            <a:off x="-1001264" y="4657767"/>
            <a:ext cx="3831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erkennen &amp; Initiative ergreifen </a:t>
            </a:r>
            <a:endParaRPr lang="de-A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 rot="4612416">
            <a:off x="4920926" y="4616900"/>
            <a:ext cx="185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Interventionen</a:t>
            </a:r>
            <a:endParaRPr lang="de-A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 rot="3448566">
            <a:off x="6776199" y="4115811"/>
            <a:ext cx="2289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evaluieren</a:t>
            </a:r>
            <a:endParaRPr lang="de-A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 rot="3448566">
            <a:off x="6385566" y="4568769"/>
            <a:ext cx="2651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abschließen</a:t>
            </a:r>
            <a:endParaRPr lang="de-A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 rot="17012433">
            <a:off x="1852889" y="4169855"/>
            <a:ext cx="359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Veränderungsprojekt </a:t>
            </a:r>
            <a:br>
              <a:rPr lang="de-A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ausrichten</a:t>
            </a:r>
            <a:endParaRPr lang="de-A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 rot="4612416">
            <a:off x="4118973" y="4864438"/>
            <a:ext cx="2679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planen und umsetzen</a:t>
            </a:r>
            <a:endParaRPr lang="de-A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0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Zwiebelmodell der OE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6" name="Picture 2" descr="D:\Eigene Daten\02 Fachhochschule\03 Research Projects\11 Buch Change für Führungskräfte\Buch Endbearbeitung\Überarb d Korr und Zusammenführung\Abbildungen\aktuell\Buchskizzen Piffl\1_Buchskizzen 3\Kapitel_2\05 aktu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85" y="1205591"/>
            <a:ext cx="6669641" cy="50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23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Zentrale Herausforderung für jede Organisation und Führungskraft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Picture 2" descr="D:\Eigene Daten\02 Fachhochschule\03 Research Projects\11 Buch Change für Führungskräfte\Buch Endbearbeitung\Überarb d Korr und Zusammenführung\Abbildungen\aktuell\Buchskizzen Piffl\Buchskizzen überarbeiten Anm v Dietz\Buchskizzen Anm Dietz überar\0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7" y="1417638"/>
            <a:ext cx="7813580" cy="487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321254" y="5960432"/>
            <a:ext cx="35333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200" dirty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  <a:sym typeface="Symbol"/>
              </a:rPr>
              <a:t>Quelle: </a:t>
            </a:r>
            <a:r>
              <a:rPr lang="de-AT" sz="1200" dirty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Quality &amp; </a:t>
            </a:r>
            <a:r>
              <a:rPr lang="en-GB" sz="1200" dirty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Equality</a:t>
            </a:r>
            <a:r>
              <a:rPr lang="de-AT" sz="1200" dirty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de-AT" sz="1200" dirty="0" smtClean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Ltd, 2011</a:t>
            </a:r>
            <a:endParaRPr lang="de-AT" sz="1200" dirty="0">
              <a:solidFill>
                <a:schemeClr val="tx1">
                  <a:tint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859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ist Organisationsentwicklung?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586394"/>
            <a:ext cx="7648154" cy="4403331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GB" sz="1800" b="1" i="1" dirty="0" smtClean="0">
                <a:latin typeface="Helvetica"/>
                <a:cs typeface="Helvetica"/>
              </a:rPr>
              <a:t>„Organization Development is a process (and its associated technology) directed at organizational improvement.“ </a:t>
            </a:r>
          </a:p>
          <a:p>
            <a:pPr algn="ctr">
              <a:buNone/>
              <a:defRPr/>
            </a:pPr>
            <a:r>
              <a:rPr lang="en-GB" sz="1800" b="1" i="1" dirty="0" smtClean="0">
                <a:latin typeface="Helvetica"/>
                <a:cs typeface="Helvetica"/>
              </a:rPr>
              <a:t>(Margulies)</a:t>
            </a:r>
          </a:p>
          <a:p>
            <a:pPr algn="ctr">
              <a:buNone/>
              <a:defRPr/>
            </a:pPr>
            <a:endParaRPr lang="en-GB" sz="1050" b="1" i="1" dirty="0" smtClean="0">
              <a:latin typeface="Helvetica"/>
              <a:cs typeface="Helvetica"/>
            </a:endParaRPr>
          </a:p>
          <a:p>
            <a:pPr algn="ctr">
              <a:buNone/>
              <a:defRPr/>
            </a:pPr>
            <a:r>
              <a:rPr lang="en-GB" sz="1800" b="1" i="1" dirty="0" smtClean="0">
                <a:latin typeface="Helvetica"/>
                <a:cs typeface="Helvetica"/>
              </a:rPr>
              <a:t>“OD is all the activities engaged in by managers, employees, </a:t>
            </a:r>
          </a:p>
          <a:p>
            <a:pPr algn="ctr">
              <a:buNone/>
              <a:defRPr/>
            </a:pPr>
            <a:r>
              <a:rPr lang="en-GB" sz="1800" b="1" i="1" dirty="0" smtClean="0">
                <a:latin typeface="Helvetica"/>
                <a:cs typeface="Helvetica"/>
              </a:rPr>
              <a:t>and helpers that are directed toward building and maintaining the health of the organisation as a total system.”</a:t>
            </a:r>
          </a:p>
          <a:p>
            <a:pPr algn="ctr">
              <a:buNone/>
              <a:defRPr/>
            </a:pPr>
            <a:r>
              <a:rPr lang="en-GB" sz="1800" b="1" i="1" dirty="0" smtClean="0">
                <a:latin typeface="Helvetica"/>
                <a:cs typeface="Helvetica"/>
              </a:rPr>
              <a:t>(Edgar Schein)</a:t>
            </a:r>
          </a:p>
          <a:p>
            <a:pPr algn="ctr">
              <a:buNone/>
              <a:defRPr/>
            </a:pPr>
            <a:endParaRPr lang="de-AT" sz="1050" b="1" dirty="0" smtClean="0">
              <a:latin typeface="Helvetica"/>
              <a:cs typeface="Helvetica"/>
            </a:endParaRPr>
          </a:p>
          <a:p>
            <a:pPr algn="ctr">
              <a:buNone/>
              <a:defRPr/>
            </a:pPr>
            <a:r>
              <a:rPr lang="en-GB" sz="1800" b="1" i="1" dirty="0" smtClean="0">
                <a:latin typeface="Helvetica"/>
                <a:cs typeface="Helvetica"/>
              </a:rPr>
              <a:t>“OD is a long-range effort to improve an organization’s problem-solving and renewal processes.....with the assistance of a </a:t>
            </a:r>
          </a:p>
          <a:p>
            <a:pPr algn="ctr">
              <a:buNone/>
              <a:defRPr/>
            </a:pPr>
            <a:r>
              <a:rPr lang="en-GB" sz="1800" b="1" i="1" dirty="0" smtClean="0">
                <a:latin typeface="Helvetica"/>
                <a:cs typeface="Helvetica"/>
              </a:rPr>
              <a:t>change agent, or catalyst, and the use of the theory and technology of applied behavioural science, including action research.” </a:t>
            </a:r>
          </a:p>
          <a:p>
            <a:pPr algn="ctr">
              <a:buNone/>
              <a:defRPr/>
            </a:pPr>
            <a:r>
              <a:rPr lang="en-GB" sz="1800" b="1" i="1" dirty="0" smtClean="0">
                <a:latin typeface="Helvetica"/>
                <a:cs typeface="Helvetica"/>
              </a:rPr>
              <a:t>(French)</a:t>
            </a:r>
          </a:p>
        </p:txBody>
      </p:sp>
    </p:spTree>
    <p:extLst>
      <p:ext uri="{BB962C8B-B14F-4D97-AF65-F5344CB8AC3E}">
        <p14:creationId xmlns:p14="http://schemas.microsoft.com/office/powerpoint/2010/main" val="411522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Das Feld der Organisationsentwicklung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664706"/>
              </p:ext>
            </p:extLst>
          </p:nvPr>
        </p:nvGraphicFramePr>
        <p:xfrm>
          <a:off x="125421" y="1600200"/>
          <a:ext cx="8217074" cy="4548708"/>
        </p:xfrm>
        <a:graphic>
          <a:graphicData uri="http://schemas.openxmlformats.org/drawingml/2006/table">
            <a:tbl>
              <a:tblPr/>
              <a:tblGrid>
                <a:gridCol w="1722687"/>
                <a:gridCol w="6494387"/>
              </a:tblGrid>
              <a:tr h="953474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017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2000" b="1" noProof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Ursprung</a:t>
                      </a:r>
                      <a:endParaRPr lang="de-AT" sz="2000" noProof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17" marR="64717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AT" sz="1800" b="0" noProof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Verhaltenswissenschaftliche</a:t>
                      </a:r>
                      <a:r>
                        <a:rPr lang="de-AT" sz="1800" b="0" baseline="0" noProof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</a:t>
                      </a:r>
                      <a:r>
                        <a:rPr lang="de-AT" sz="1800" b="0" noProof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isziplinen</a:t>
                      </a:r>
                      <a:r>
                        <a:rPr lang="de-AT" sz="1800" b="0" baseline="0" noProof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wie Psychologie, Sozialpsychologie, Soziologie, Anthropologie, Systemtheorie, </a:t>
                      </a:r>
                      <a:r>
                        <a:rPr lang="de-AT" sz="1800" b="0" baseline="0" noProof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Organizational</a:t>
                      </a:r>
                      <a:r>
                        <a:rPr lang="de-AT" sz="1800" b="0" baseline="0" noProof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AT" sz="1800" b="0" baseline="0" noProof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Behavior</a:t>
                      </a:r>
                      <a:r>
                        <a:rPr lang="de-AT" sz="1800" b="0" baseline="0" noProof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und Organisationstheorie</a:t>
                      </a:r>
                      <a:endParaRPr lang="de-AT" sz="1800" b="0" noProof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17" marR="64717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</a:tr>
              <a:tr h="651419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017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2000" b="1" noProof="0" smtClean="0">
                          <a:solidFill>
                            <a:srgbClr val="FFFF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Ziel</a:t>
                      </a:r>
                      <a:endParaRPr lang="de-AT" sz="2000" noProof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17" marR="64717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17145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de-AT" sz="18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Effektivität</a:t>
                      </a:r>
                      <a:r>
                        <a:rPr kumimoji="0" lang="de-AT" sz="1800" b="0" kern="12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von Organisationen erhöhen</a:t>
                      </a:r>
                      <a:endParaRPr kumimoji="0" lang="de-AT" sz="1800" b="0" kern="1200" noProof="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17" marR="64717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</a:tr>
              <a:tr h="423766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017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2000" b="1" noProof="0" smtClean="0">
                          <a:solidFill>
                            <a:srgbClr val="FFFF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Fokus</a:t>
                      </a:r>
                      <a:endParaRPr lang="de-AT" sz="2000" noProof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17" marR="64717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17145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de-AT" sz="18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Die gesamte Organisation,</a:t>
                      </a:r>
                      <a:r>
                        <a:rPr kumimoji="0" lang="de-AT" sz="1800" b="0" kern="12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Teams oder Individuen</a:t>
                      </a:r>
                      <a:endParaRPr kumimoji="0" lang="de-AT" sz="1800" b="0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17" marR="64717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</a:tr>
              <a:tr h="634311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017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2000" b="1" noProof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Bereiche</a:t>
                      </a:r>
                      <a:endParaRPr lang="de-AT" sz="2000" noProof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17" marR="64717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17145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de-AT" sz="18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Verhaltensweisen von Mitarbeitern,</a:t>
                      </a:r>
                      <a:r>
                        <a:rPr kumimoji="0" lang="de-AT" sz="1800" b="0" kern="12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kumimoji="0" lang="de-AT" sz="18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deren Beziehungen, Prozesse, </a:t>
                      </a:r>
                      <a:r>
                        <a:rPr kumimoji="0" lang="de-AT" sz="1800" b="0" kern="12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Strukturen</a:t>
                      </a:r>
                      <a:endParaRPr kumimoji="0" lang="de-AT" sz="1800" b="0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17" marR="64717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</a:tr>
              <a:tr h="423766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017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2000" b="1" noProof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Anwendung</a:t>
                      </a:r>
                      <a:endParaRPr lang="de-AT" sz="2000" noProof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17" marR="64717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17145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de-AT" sz="18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Theorien</a:t>
                      </a:r>
                      <a:r>
                        <a:rPr kumimoji="0" lang="de-AT" sz="1800" b="0" kern="12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und Methoden für Veränderungsprozesse zur Verfügung stellen</a:t>
                      </a:r>
                      <a:endParaRPr kumimoji="0" lang="de-AT" sz="1800" b="0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17" marR="64717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</a:tr>
              <a:tr h="515173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9017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2000" b="1" noProof="0" smtClean="0">
                          <a:solidFill>
                            <a:srgbClr val="FFFF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Wert-orientierung</a:t>
                      </a:r>
                      <a:endParaRPr lang="de-AT" sz="2000" noProof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17" marR="64717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lvl="0" indent="-17145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27710" algn="l"/>
                        </a:tabLst>
                      </a:pPr>
                      <a:r>
                        <a:rPr kumimoji="0" lang="de-AT" sz="18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Humanistisch</a:t>
                      </a:r>
                      <a:br>
                        <a:rPr kumimoji="0" lang="de-AT" sz="18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kumimoji="0" lang="de-AT" sz="1800" b="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menschliche Unterschiede respektieren, soziale</a:t>
                      </a:r>
                      <a:r>
                        <a:rPr kumimoji="0" lang="de-AT" sz="1800" b="0" kern="1200" baseline="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Gerechtigkeit, lebenslanges Lernen</a:t>
                      </a:r>
                      <a:endParaRPr kumimoji="0" lang="de-AT" sz="1800" b="0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717" marR="64717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23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Vier Aussagen über menschliches Engagement und die innere menschliche Dynamik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12775" y="5056188"/>
            <a:ext cx="7493000" cy="969962"/>
          </a:xfrm>
          <a:prstGeom prst="rect">
            <a:avLst/>
          </a:prstGeom>
          <a:noFill/>
          <a:ln w="50800" cap="flat" cmpd="sng" algn="ctr">
            <a:solidFill>
              <a:srgbClr val="FE8637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“What people pressuring for management to ‘drive’ culture change don’t understand is: A value is only a value when it is voluntarily chosen.”</a:t>
            </a:r>
          </a:p>
        </p:txBody>
      </p:sp>
      <p:sp>
        <p:nvSpPr>
          <p:cNvPr id="7" name="Rechteck 6"/>
          <p:cNvSpPr/>
          <p:nvPr/>
        </p:nvSpPr>
        <p:spPr>
          <a:xfrm>
            <a:off x="641350" y="2541588"/>
            <a:ext cx="7491413" cy="457200"/>
          </a:xfrm>
          <a:prstGeom prst="rect">
            <a:avLst/>
          </a:prstGeom>
          <a:noFill/>
          <a:ln w="50800" cap="flat" cmpd="sng" algn="ctr">
            <a:solidFill>
              <a:srgbClr val="FE8637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“People do not resist change; people resist being changed”</a:t>
            </a:r>
          </a:p>
        </p:txBody>
      </p:sp>
      <p:sp>
        <p:nvSpPr>
          <p:cNvPr id="8" name="Rechteck 7"/>
          <p:cNvSpPr/>
          <p:nvPr/>
        </p:nvSpPr>
        <p:spPr>
          <a:xfrm>
            <a:off x="612775" y="3567113"/>
            <a:ext cx="7491413" cy="1074737"/>
          </a:xfrm>
          <a:prstGeom prst="rect">
            <a:avLst/>
          </a:prstGeom>
          <a:noFill/>
          <a:ln w="50800" cap="flat" cmpd="sng" algn="ctr">
            <a:solidFill>
              <a:srgbClr val="FE8637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“Activating the self-energizing commitment and energy of people around changes they deeply care about has been the key to the many successes that have been achieved.”</a:t>
            </a:r>
          </a:p>
        </p:txBody>
      </p:sp>
      <p:sp>
        <p:nvSpPr>
          <p:cNvPr id="9" name="Rechteck 8"/>
          <p:cNvSpPr/>
          <p:nvPr/>
        </p:nvSpPr>
        <p:spPr>
          <a:xfrm>
            <a:off x="612775" y="1717675"/>
            <a:ext cx="7491413" cy="457200"/>
          </a:xfrm>
          <a:prstGeom prst="rect">
            <a:avLst/>
          </a:prstGeom>
          <a:noFill/>
          <a:ln w="50800" cap="flat" cmpd="sng" algn="ctr">
            <a:solidFill>
              <a:srgbClr val="FE8637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“People will support what they help to create.”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6287473" y="1925764"/>
            <a:ext cx="1700230" cy="498796"/>
          </a:xfrm>
          <a:prstGeom prst="round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90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de-AT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Weisbord</a:t>
            </a:r>
            <a:r>
              <a:rPr kumimoji="0" lang="de-AT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1987)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6287473" y="2957892"/>
            <a:ext cx="1728358" cy="498796"/>
          </a:xfrm>
          <a:prstGeom prst="round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90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(Richard </a:t>
            </a:r>
            <a:r>
              <a:rPr kumimoji="0" lang="de-AT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Beckhard</a:t>
            </a:r>
            <a:r>
              <a:rPr kumimoji="0" lang="de-AT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)</a:t>
            </a:r>
            <a:endParaRPr kumimoji="0" lang="de-AT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6273620" y="4350283"/>
            <a:ext cx="1728356" cy="498796"/>
          </a:xfrm>
          <a:prstGeom prst="round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90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(Senge, 1999)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6273620" y="5777344"/>
            <a:ext cx="1728356" cy="498796"/>
          </a:xfrm>
          <a:prstGeom prst="round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905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(Senge, 1999)</a:t>
            </a:r>
          </a:p>
        </p:txBody>
      </p:sp>
    </p:spTree>
    <p:extLst>
      <p:ext uri="{BB962C8B-B14F-4D97-AF65-F5344CB8AC3E}">
        <p14:creationId xmlns:p14="http://schemas.microsoft.com/office/powerpoint/2010/main" val="31669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5 Prinzipien der Organisationsentwicklung</a:t>
            </a:r>
            <a:endParaRPr lang="de-DE" dirty="0"/>
          </a:p>
        </p:txBody>
      </p:sp>
      <p:sp>
        <p:nvSpPr>
          <p:cNvPr id="7" name="Ellipse 1"/>
          <p:cNvSpPr/>
          <p:nvPr/>
        </p:nvSpPr>
        <p:spPr>
          <a:xfrm>
            <a:off x="3751064" y="3212976"/>
            <a:ext cx="1152128" cy="1136303"/>
          </a:xfrm>
          <a:prstGeom prst="ellipse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114809" y="3017482"/>
            <a:ext cx="3485232" cy="116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latin typeface="Helvetica"/>
                <a:cs typeface="Helvetica"/>
              </a:rPr>
              <a:t>Mitarbeiterbeteiligung</a:t>
            </a:r>
          </a:p>
          <a:p>
            <a:pPr marL="284400" indent="-176400">
              <a:spcAft>
                <a:spcPts val="200"/>
              </a:spcAft>
              <a:buFont typeface="Arial"/>
              <a:buChar char="•"/>
            </a:pPr>
            <a:r>
              <a:rPr lang="de-AT" sz="1300" dirty="0">
                <a:latin typeface="Helvetica"/>
                <a:cs typeface="Helvetica"/>
              </a:rPr>
              <a:t>Beteiligung und Mitgestaltung der MA am Veränderungsprozess</a:t>
            </a:r>
          </a:p>
          <a:p>
            <a:pPr marL="284400" indent="-176400">
              <a:spcAft>
                <a:spcPts val="200"/>
              </a:spcAft>
              <a:buFont typeface="Arial"/>
              <a:buChar char="•"/>
            </a:pPr>
            <a:r>
              <a:rPr lang="de-AT" sz="1300" dirty="0" err="1">
                <a:latin typeface="Helvetica"/>
                <a:cs typeface="Helvetica"/>
              </a:rPr>
              <a:t>Commitment</a:t>
            </a:r>
            <a:r>
              <a:rPr lang="de-AT" sz="1300" dirty="0">
                <a:latin typeface="Helvetica"/>
                <a:cs typeface="Helvetica"/>
              </a:rPr>
              <a:t> (Überzeugung) statt Compliance (Gefolgschaft)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03192" y="4653136"/>
            <a:ext cx="3485232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latin typeface="Helvetica"/>
                <a:cs typeface="Helvetica"/>
              </a:rPr>
              <a:t>Reflexionsorientierung</a:t>
            </a:r>
          </a:p>
          <a:p>
            <a:pPr marL="284400" indent="-176400">
              <a:spcAft>
                <a:spcPts val="200"/>
              </a:spcAft>
              <a:buFont typeface="Arial"/>
              <a:buChar char="•"/>
            </a:pPr>
            <a:r>
              <a:rPr lang="de-AT" sz="1300" dirty="0">
                <a:latin typeface="Helvetica"/>
                <a:cs typeface="Helvetica"/>
              </a:rPr>
              <a:t>Maßnahmen von Personen/ und </a:t>
            </a:r>
            <a:r>
              <a:rPr lang="de-AT" sz="1300" dirty="0" smtClean="0">
                <a:latin typeface="Helvetica"/>
                <a:cs typeface="Helvetica"/>
              </a:rPr>
              <a:t>Gruppen werden </a:t>
            </a:r>
            <a:r>
              <a:rPr lang="de-AT" sz="1300" dirty="0">
                <a:latin typeface="Helvetica"/>
                <a:cs typeface="Helvetica"/>
              </a:rPr>
              <a:t>reflektiert</a:t>
            </a:r>
          </a:p>
          <a:p>
            <a:pPr marL="284400" indent="-176400">
              <a:spcAft>
                <a:spcPts val="200"/>
              </a:spcAft>
              <a:buFont typeface="Arial"/>
              <a:buChar char="•"/>
            </a:pPr>
            <a:r>
              <a:rPr lang="de-AT" sz="1300" dirty="0">
                <a:latin typeface="Helvetica"/>
                <a:cs typeface="Helvetica"/>
              </a:rPr>
              <a:t>Erfahrungsorientiertes Lernen durch </a:t>
            </a:r>
            <a:r>
              <a:rPr lang="de-AT" sz="1300" dirty="0" smtClean="0">
                <a:latin typeface="Helvetica"/>
                <a:cs typeface="Helvetica"/>
              </a:rPr>
              <a:t>Reflexion</a:t>
            </a:r>
          </a:p>
          <a:p>
            <a:pPr marL="284400" indent="-176400">
              <a:spcAft>
                <a:spcPts val="200"/>
              </a:spcAft>
              <a:buFont typeface="Arial"/>
              <a:buChar char="•"/>
            </a:pPr>
            <a:r>
              <a:rPr lang="de-DE" sz="1300" dirty="0" smtClean="0">
                <a:latin typeface="Helvetica"/>
                <a:cs typeface="Helvetica"/>
              </a:rPr>
              <a:t>Reflexion führt zur Erhöhung von Veränderungsbereitschaft u. -fähigkeit</a:t>
            </a:r>
            <a:endParaRPr lang="de-AT" sz="1300" dirty="0">
              <a:latin typeface="Helvetica"/>
              <a:cs typeface="Helvetica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751064" y="3409384"/>
            <a:ext cx="1152128" cy="7278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de-AT" sz="3800" b="1" dirty="0" smtClean="0">
                <a:solidFill>
                  <a:schemeClr val="bg1"/>
                </a:solidFill>
                <a:latin typeface="Helvetica 55 Roman" pitchFamily="34" charset="0"/>
              </a:rPr>
              <a:t>OE</a:t>
            </a:r>
            <a:endParaRPr lang="de-AT" sz="3800" b="1" dirty="0">
              <a:solidFill>
                <a:schemeClr val="bg1"/>
              </a:solidFill>
              <a:latin typeface="Helvetica 55 Roman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972968" y="2782509"/>
            <a:ext cx="34852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latin typeface="Helvetica"/>
                <a:cs typeface="Helvetica"/>
              </a:rPr>
              <a:t>Organisationsorientierung</a:t>
            </a:r>
          </a:p>
          <a:p>
            <a:pPr marL="284400" indent="-176400">
              <a:spcAft>
                <a:spcPts val="200"/>
              </a:spcAft>
              <a:buFont typeface="Arial"/>
              <a:buChar char="•"/>
            </a:pPr>
            <a:r>
              <a:rPr lang="de-AT" sz="1300" dirty="0">
                <a:latin typeface="Helvetica"/>
                <a:cs typeface="Helvetica"/>
              </a:rPr>
              <a:t>Keine Standardlösungen</a:t>
            </a:r>
          </a:p>
          <a:p>
            <a:pPr marL="284400" indent="-176400">
              <a:spcAft>
                <a:spcPts val="200"/>
              </a:spcAft>
              <a:buFont typeface="Arial"/>
              <a:buChar char="•"/>
            </a:pPr>
            <a:r>
              <a:rPr lang="de-AT" sz="1300" dirty="0">
                <a:latin typeface="Helvetica"/>
                <a:cs typeface="Helvetica"/>
              </a:rPr>
              <a:t>Spezifische Situationen der Organisation wird berücksichtigt </a:t>
            </a:r>
            <a:r>
              <a:rPr lang="de-AT" sz="1300" dirty="0" smtClean="0">
                <a:latin typeface="Helvetica"/>
                <a:cs typeface="Helvetica"/>
              </a:rPr>
              <a:t>(</a:t>
            </a:r>
            <a:r>
              <a:rPr lang="de-AT" sz="1300" dirty="0">
                <a:latin typeface="Helvetica"/>
                <a:cs typeface="Helvetica"/>
              </a:rPr>
              <a:t>jede Organisation </a:t>
            </a:r>
            <a:endParaRPr lang="de-AT" sz="1300" dirty="0" smtClean="0">
              <a:latin typeface="Helvetica"/>
              <a:cs typeface="Helvetica"/>
            </a:endParaRPr>
          </a:p>
          <a:p>
            <a:pPr marL="108000">
              <a:spcAft>
                <a:spcPts val="200"/>
              </a:spcAft>
            </a:pPr>
            <a:r>
              <a:rPr lang="de-AT" sz="1300" dirty="0">
                <a:latin typeface="Helvetica"/>
                <a:cs typeface="Helvetica"/>
              </a:rPr>
              <a:t> </a:t>
            </a:r>
            <a:r>
              <a:rPr lang="de-AT" sz="1300" dirty="0" smtClean="0">
                <a:latin typeface="Helvetica"/>
                <a:cs typeface="Helvetica"/>
              </a:rPr>
              <a:t>   ist </a:t>
            </a:r>
            <a:r>
              <a:rPr lang="de-AT" sz="1300" dirty="0">
                <a:latin typeface="Helvetica"/>
                <a:cs typeface="Helvetica"/>
              </a:rPr>
              <a:t>anders)</a:t>
            </a:r>
          </a:p>
          <a:p>
            <a:pPr marL="284400" indent="-176400">
              <a:spcAft>
                <a:spcPts val="200"/>
              </a:spcAft>
              <a:buFont typeface="Arial"/>
              <a:buChar char="•"/>
            </a:pPr>
            <a:r>
              <a:rPr lang="de-AT" sz="1300" dirty="0">
                <a:latin typeface="Helvetica"/>
                <a:cs typeface="Helvetica"/>
              </a:rPr>
              <a:t>OE-Kompetenzen </a:t>
            </a:r>
            <a:r>
              <a:rPr lang="de-AT" sz="1300" dirty="0" smtClean="0">
                <a:latin typeface="Helvetica"/>
                <a:cs typeface="Helvetica"/>
              </a:rPr>
              <a:t>in </a:t>
            </a:r>
            <a:r>
              <a:rPr lang="de-AT" sz="1300" dirty="0">
                <a:latin typeface="Helvetica"/>
                <a:cs typeface="Helvetica"/>
              </a:rPr>
              <a:t>der Organisation </a:t>
            </a:r>
            <a:r>
              <a:rPr lang="de-AT" sz="1300" dirty="0" smtClean="0">
                <a:latin typeface="Helvetica"/>
                <a:cs typeface="Helvetica"/>
              </a:rPr>
              <a:t>entwickeln (Hilfe zur Selbsthilfe)</a:t>
            </a:r>
            <a:endParaRPr lang="de-AT" sz="1300" dirty="0">
              <a:latin typeface="Helvetica"/>
              <a:cs typeface="Helvetica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771800" y="1556792"/>
            <a:ext cx="756084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latin typeface="Helvetica"/>
                <a:cs typeface="Helvetica"/>
              </a:rPr>
              <a:t>Ressourcenorientierung</a:t>
            </a:r>
          </a:p>
          <a:p>
            <a:pPr marL="284400" indent="-176400">
              <a:spcAft>
                <a:spcPts val="200"/>
              </a:spcAft>
              <a:buFont typeface="Arial"/>
              <a:buChar char="•"/>
            </a:pPr>
            <a:r>
              <a:rPr lang="de-AT" sz="1300" dirty="0">
                <a:latin typeface="Helvetica"/>
                <a:cs typeface="Helvetica"/>
              </a:rPr>
              <a:t>Mitarbeiter haben die Ressourcen zur Effektivitäts-</a:t>
            </a:r>
            <a:r>
              <a:rPr lang="de-AT" sz="1300" dirty="0" smtClean="0">
                <a:latin typeface="Helvetica"/>
                <a:cs typeface="Helvetica"/>
              </a:rPr>
              <a:t>,</a:t>
            </a:r>
          </a:p>
          <a:p>
            <a:pPr marL="108000">
              <a:spcAft>
                <a:spcPts val="200"/>
              </a:spcAft>
            </a:pPr>
            <a:r>
              <a:rPr lang="de-AT" sz="1300" dirty="0">
                <a:latin typeface="Helvetica"/>
                <a:cs typeface="Helvetica"/>
              </a:rPr>
              <a:t> </a:t>
            </a:r>
            <a:r>
              <a:rPr lang="de-AT" sz="1300" dirty="0" smtClean="0">
                <a:latin typeface="Helvetica"/>
                <a:cs typeface="Helvetica"/>
              </a:rPr>
              <a:t>   Erfolgssteigerung </a:t>
            </a:r>
            <a:r>
              <a:rPr lang="de-AT" sz="1300" dirty="0">
                <a:latin typeface="Helvetica"/>
                <a:cs typeface="Helvetica"/>
              </a:rPr>
              <a:t>der Organisation </a:t>
            </a:r>
          </a:p>
          <a:p>
            <a:pPr marL="284400" indent="-176400">
              <a:spcAft>
                <a:spcPts val="200"/>
              </a:spcAft>
              <a:buFont typeface="Arial"/>
              <a:buChar char="•"/>
            </a:pPr>
            <a:r>
              <a:rPr lang="de-AT" sz="1300" dirty="0">
                <a:latin typeface="Helvetica"/>
                <a:cs typeface="Helvetica"/>
              </a:rPr>
              <a:t>Theorie Y statt Theorie X</a:t>
            </a:r>
          </a:p>
          <a:p>
            <a:pPr marL="284400" indent="-176400">
              <a:spcAft>
                <a:spcPts val="200"/>
              </a:spcAft>
              <a:buFont typeface="Arial"/>
              <a:buChar char="•"/>
            </a:pPr>
            <a:r>
              <a:rPr lang="de-AT" sz="1300" dirty="0">
                <a:latin typeface="Helvetica"/>
                <a:cs typeface="Helvetica"/>
              </a:rPr>
              <a:t>Orientierung an Stärken und Fähigkeiten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115616" y="4349279"/>
            <a:ext cx="3485232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latin typeface="Helvetica"/>
                <a:cs typeface="Helvetica"/>
              </a:rPr>
              <a:t>Prozessorientierung</a:t>
            </a:r>
          </a:p>
          <a:p>
            <a:pPr marL="284400" indent="-176400">
              <a:spcAft>
                <a:spcPts val="200"/>
              </a:spcAft>
              <a:buFont typeface="Arial"/>
              <a:buChar char="•"/>
            </a:pPr>
            <a:r>
              <a:rPr lang="de-AT" sz="1300" dirty="0">
                <a:latin typeface="Helvetica"/>
                <a:cs typeface="Helvetica"/>
              </a:rPr>
              <a:t>Aufmerksamkeit auf den Prozess anstatt </a:t>
            </a:r>
            <a:r>
              <a:rPr lang="de-AT" sz="1300" dirty="0" smtClean="0">
                <a:latin typeface="Helvetica"/>
                <a:cs typeface="Helvetica"/>
              </a:rPr>
              <a:t>auf den Inhalt</a:t>
            </a:r>
            <a:endParaRPr lang="de-AT" sz="1300" dirty="0">
              <a:latin typeface="Helvetica"/>
              <a:cs typeface="Helvetica"/>
            </a:endParaRPr>
          </a:p>
          <a:p>
            <a:pPr marL="284400" indent="-176400">
              <a:spcAft>
                <a:spcPts val="200"/>
              </a:spcAft>
              <a:buFont typeface="Arial"/>
              <a:buChar char="•"/>
            </a:pPr>
            <a:r>
              <a:rPr lang="de-AT" sz="1300" dirty="0">
                <a:latin typeface="Helvetica"/>
                <a:cs typeface="Helvetica"/>
              </a:rPr>
              <a:t>Mehr Coach und Begleiter als </a:t>
            </a:r>
            <a:r>
              <a:rPr lang="de-AT" sz="1300" dirty="0" smtClean="0">
                <a:latin typeface="Helvetica"/>
                <a:cs typeface="Helvetica"/>
              </a:rPr>
              <a:t>Fachexperte (Fragen stellen statt Antworten geben)</a:t>
            </a:r>
            <a:endParaRPr lang="de-AT" sz="1300" dirty="0">
              <a:latin typeface="Helvetica"/>
              <a:cs typeface="Helvetica"/>
            </a:endParaRPr>
          </a:p>
          <a:p>
            <a:pPr marL="284400" indent="-176400">
              <a:spcAft>
                <a:spcPts val="200"/>
              </a:spcAft>
              <a:buFont typeface="Arial"/>
              <a:buChar char="•"/>
            </a:pPr>
            <a:r>
              <a:rPr lang="de-AT" sz="1300" dirty="0">
                <a:latin typeface="Helvetica"/>
                <a:cs typeface="Helvetica"/>
              </a:rPr>
              <a:t>Methoden-Experte um Veränderungsprozesse zu gestalten und zu begleiten</a:t>
            </a:r>
          </a:p>
        </p:txBody>
      </p:sp>
    </p:spTree>
    <p:extLst>
      <p:ext uri="{BB962C8B-B14F-4D97-AF65-F5344CB8AC3E}">
        <p14:creationId xmlns:p14="http://schemas.microsoft.com/office/powerpoint/2010/main" val="138096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4-Zimmer-Apartment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6" name="Picture 2" descr="C:\01 Eigene Daten\02 Fachhochschule\03 Research Projects\11 Buch Change für Führungskräfte\Buch Endbearbeitung\Überarb d Korr und Zusammenführung\Abbildungen\aktuell\Buchskizzen Piffl\1_Buchskizzen 3\Kapitel_2\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15569" r="13402" b="11399"/>
          <a:stretch/>
        </p:blipFill>
        <p:spPr bwMode="auto">
          <a:xfrm>
            <a:off x="1187624" y="1260471"/>
            <a:ext cx="659433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414821" y="6012999"/>
            <a:ext cx="22322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200" dirty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  <a:sym typeface="Symbol"/>
              </a:rPr>
              <a:t>Quelle: </a:t>
            </a:r>
            <a:r>
              <a:rPr lang="de-DE" sz="1200" dirty="0" smtClean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Julie </a:t>
            </a:r>
            <a:r>
              <a:rPr lang="de-DE" sz="1200" dirty="0" err="1" smtClean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Beedon</a:t>
            </a:r>
            <a:r>
              <a:rPr lang="de-DE" sz="1200" dirty="0" smtClean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, 2011</a:t>
            </a:r>
            <a:endParaRPr lang="de-AT" sz="1200" dirty="0">
              <a:solidFill>
                <a:schemeClr val="tx1">
                  <a:tint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1389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Veränderungstrichter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6" name="Picture 2" descr="C:\01 Eigene Daten\02 Fachhochschule\03 Research Projects\11 Buch Change für Führungskräfte\Buch Endbearbeitung\Überarb d Korr und Zusammenführung\Abbildungen\aktuell\Buchskizzen Piffl\1_Buchskizzen 3\Kapitel_2\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4" b="18728"/>
          <a:stretch/>
        </p:blipFill>
        <p:spPr bwMode="auto">
          <a:xfrm>
            <a:off x="896129" y="1891485"/>
            <a:ext cx="7199313" cy="33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924814" y="5828739"/>
            <a:ext cx="35333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200" dirty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  <a:sym typeface="Symbol"/>
              </a:rPr>
              <a:t>Quelle: </a:t>
            </a:r>
            <a:r>
              <a:rPr lang="de-AT" sz="1200" dirty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Quality &amp; </a:t>
            </a:r>
            <a:r>
              <a:rPr lang="en-GB" sz="1200" dirty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Equality</a:t>
            </a:r>
            <a:r>
              <a:rPr lang="de-AT" sz="1200" dirty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de-AT" sz="1200" dirty="0" smtClean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Ltd, </a:t>
            </a:r>
            <a:r>
              <a:rPr lang="de-AT" sz="1200" dirty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207478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70% aller Veränderungsanstrengungen scheitern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Copyright © Herbert Gölzner. Alle Rechte vorbehalten.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5735-B3EF-B041-9057-26081A2A618E}" type="slidenum">
              <a:rPr lang="de-DE" smtClean="0"/>
              <a:pPr/>
              <a:t>9</a:t>
            </a:fld>
            <a:endParaRPr lang="de-DE" dirty="0"/>
          </a:p>
        </p:txBody>
      </p:sp>
      <p:grpSp>
        <p:nvGrpSpPr>
          <p:cNvPr id="6" name="Gruppieren 24"/>
          <p:cNvGrpSpPr>
            <a:grpSpLocks/>
          </p:cNvGrpSpPr>
          <p:nvPr/>
        </p:nvGrpSpPr>
        <p:grpSpPr bwMode="auto">
          <a:xfrm>
            <a:off x="3543153" y="1988341"/>
            <a:ext cx="4915047" cy="3857625"/>
            <a:chOff x="3893993" y="2591594"/>
            <a:chExt cx="5403746" cy="3858826"/>
          </a:xfrm>
        </p:grpSpPr>
        <p:grpSp>
          <p:nvGrpSpPr>
            <p:cNvPr id="7" name="Gruppieren 20"/>
            <p:cNvGrpSpPr>
              <a:grpSpLocks/>
            </p:cNvGrpSpPr>
            <p:nvPr/>
          </p:nvGrpSpPr>
          <p:grpSpPr bwMode="auto">
            <a:xfrm>
              <a:off x="4046111" y="3171405"/>
              <a:ext cx="5251628" cy="3279015"/>
              <a:chOff x="3824431" y="2783465"/>
              <a:chExt cx="5251628" cy="3279015"/>
            </a:xfrm>
          </p:grpSpPr>
          <p:grpSp>
            <p:nvGrpSpPr>
              <p:cNvPr id="9" name="Gruppieren 12"/>
              <p:cNvGrpSpPr>
                <a:grpSpLocks/>
              </p:cNvGrpSpPr>
              <p:nvPr/>
            </p:nvGrpSpPr>
            <p:grpSpPr bwMode="auto">
              <a:xfrm>
                <a:off x="3824431" y="2783465"/>
                <a:ext cx="3546186" cy="3279015"/>
                <a:chOff x="4635500" y="3048000"/>
                <a:chExt cx="3732213" cy="3279015"/>
              </a:xfrm>
            </p:grpSpPr>
            <p:sp>
              <p:nvSpPr>
                <p:cNvPr id="12" name="Rechteck 11"/>
                <p:cNvSpPr/>
                <p:nvPr/>
              </p:nvSpPr>
              <p:spPr>
                <a:xfrm>
                  <a:off x="4635500" y="3048000"/>
                  <a:ext cx="3732213" cy="812800"/>
                </a:xfrm>
                <a:prstGeom prst="rect">
                  <a:avLst/>
                </a:prstGeom>
                <a:solidFill>
                  <a:srgbClr val="FE8637"/>
                </a:solidFill>
                <a:ln w="19050" cap="flat" cmpd="sng" algn="ctr">
                  <a:solidFill>
                    <a:srgbClr val="FE8637">
                      <a:shade val="50000"/>
                    </a:srgb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 anchor="ctr"/>
                <a:lstStyle/>
                <a:p>
                  <a:pPr marL="539750" lvl="0" indent="-539750">
                    <a:tabLst>
                      <a:tab pos="539750" algn="l"/>
                    </a:tabLst>
                    <a:defRPr/>
                  </a:pPr>
                  <a:r>
                    <a:rPr lang="en-US" sz="1600" b="1" kern="0" dirty="0">
                      <a:solidFill>
                        <a:sysClr val="windowText" lastClr="000000"/>
                      </a:solidFill>
                      <a:latin typeface="Helvetica"/>
                      <a:cs typeface="Helvetica"/>
                    </a:rPr>
                    <a:t>39 %	</a:t>
                  </a:r>
                  <a:r>
                    <a:rPr lang="en-US" sz="1600" b="1" kern="0" dirty="0" err="1">
                      <a:solidFill>
                        <a:sysClr val="windowText" lastClr="000000"/>
                      </a:solidFill>
                      <a:latin typeface="Helvetica"/>
                      <a:cs typeface="Helvetica"/>
                    </a:rPr>
                    <a:t>Widerstand</a:t>
                  </a:r>
                  <a:r>
                    <a:rPr lang="en-US" sz="1600" b="1" kern="0" dirty="0">
                      <a:solidFill>
                        <a:sysClr val="windowText" lastClr="000000"/>
                      </a:solidFill>
                      <a:latin typeface="Helvetica"/>
                      <a:cs typeface="Helvetica"/>
                    </a:rPr>
                    <a:t> der</a:t>
                  </a:r>
                  <a:br>
                    <a:rPr lang="en-US" sz="1600" b="1" kern="0" dirty="0">
                      <a:solidFill>
                        <a:sysClr val="windowText" lastClr="000000"/>
                      </a:solidFill>
                      <a:latin typeface="Helvetica"/>
                      <a:cs typeface="Helvetica"/>
                    </a:rPr>
                  </a:br>
                  <a:r>
                    <a:rPr lang="en-US" sz="1600" b="1" kern="0" dirty="0" err="1" smtClean="0">
                      <a:solidFill>
                        <a:sysClr val="windowText" lastClr="000000"/>
                      </a:solidFill>
                      <a:latin typeface="Helvetica"/>
                      <a:cs typeface="Helvetica"/>
                    </a:rPr>
                    <a:t>Mitarbeiter</a:t>
                  </a:r>
                  <a:endParaRPr lang="en-US" sz="1600" b="1" kern="0" dirty="0">
                    <a:solidFill>
                      <a:sysClr val="windowText" lastClr="000000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13" name="Rechteck 12"/>
                <p:cNvSpPr/>
                <p:nvPr/>
              </p:nvSpPr>
              <p:spPr>
                <a:xfrm>
                  <a:off x="4635500" y="3888615"/>
                  <a:ext cx="3732213" cy="812800"/>
                </a:xfrm>
                <a:prstGeom prst="rect">
                  <a:avLst/>
                </a:prstGeom>
                <a:solidFill>
                  <a:srgbClr val="FE8637"/>
                </a:solidFill>
                <a:ln w="19050" cap="flat" cmpd="sng" algn="ctr">
                  <a:solidFill>
                    <a:srgbClr val="FE8637">
                      <a:shade val="50000"/>
                    </a:srgb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 anchor="ctr"/>
                <a:lstStyle/>
                <a:p>
                  <a:pPr marL="539750" lvl="0" indent="-539750">
                    <a:tabLst>
                      <a:tab pos="539750" algn="l"/>
                    </a:tabLst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Helvetica"/>
                      <a:cs typeface="Helvetica"/>
                    </a:rPr>
                    <a:t>33 %	</a:t>
                  </a:r>
                  <a:r>
                    <a:rPr lang="de-AT" sz="1600" b="1" dirty="0" smtClean="0">
                      <a:latin typeface="Helvetica"/>
                      <a:cs typeface="Helvetica"/>
                    </a:rPr>
                    <a:t>Verhalten </a:t>
                  </a:r>
                  <a:r>
                    <a:rPr lang="de-AT" sz="1600" b="1" dirty="0">
                      <a:latin typeface="Helvetica"/>
                      <a:cs typeface="Helvetica"/>
                    </a:rPr>
                    <a:t>des Managements unterstützt Veränderung nicht</a:t>
                  </a: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14" name="Rechteck 13"/>
                <p:cNvSpPr/>
                <p:nvPr/>
              </p:nvSpPr>
              <p:spPr>
                <a:xfrm>
                  <a:off x="4635500" y="4701415"/>
                  <a:ext cx="3732213" cy="812800"/>
                </a:xfrm>
                <a:prstGeom prst="rect">
                  <a:avLst/>
                </a:prstGeom>
                <a:solidFill>
                  <a:srgbClr val="FE8637">
                    <a:lumMod val="60000"/>
                    <a:lumOff val="40000"/>
                  </a:srgbClr>
                </a:solidFill>
                <a:ln w="19050" cap="flat" cmpd="sng" algn="ctr">
                  <a:solidFill>
                    <a:srgbClr val="FE8637">
                      <a:shade val="50000"/>
                    </a:srgb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 anchor="ctr"/>
                <a:lstStyle/>
                <a:p>
                  <a:pPr marL="539750" lvl="0" indent="-539750">
                    <a:tabLst>
                      <a:tab pos="539750" algn="l"/>
                    </a:tabLst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Helvetica"/>
                      <a:cs typeface="Helvetica"/>
                    </a:rPr>
                    <a:t>14 %	</a:t>
                  </a:r>
                  <a:r>
                    <a:rPr lang="de-AT" sz="1600" b="1" dirty="0" smtClean="0">
                      <a:latin typeface="Helvetica"/>
                      <a:cs typeface="Helvetica"/>
                    </a:rPr>
                    <a:t>Unzureichende </a:t>
                  </a:r>
                  <a:r>
                    <a:rPr lang="de-AT" sz="1600" b="1" dirty="0">
                      <a:latin typeface="Helvetica"/>
                      <a:cs typeface="Helvetica"/>
                    </a:rPr>
                    <a:t>Ressourcen bzw. inadäquates Budget</a:t>
                  </a: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15" name="Rechteck 14"/>
                <p:cNvSpPr/>
                <p:nvPr/>
              </p:nvSpPr>
              <p:spPr>
                <a:xfrm>
                  <a:off x="4635500" y="5514215"/>
                  <a:ext cx="3732213" cy="812800"/>
                </a:xfrm>
                <a:prstGeom prst="rect">
                  <a:avLst/>
                </a:prstGeom>
                <a:solidFill>
                  <a:srgbClr val="FE8637">
                    <a:lumMod val="60000"/>
                    <a:lumOff val="40000"/>
                  </a:srgbClr>
                </a:solidFill>
                <a:ln w="19050" cap="flat" cmpd="sng" algn="ctr">
                  <a:solidFill>
                    <a:srgbClr val="FE8637">
                      <a:shade val="50000"/>
                    </a:srgb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 anchor="ctr"/>
                <a:lstStyle/>
                <a:p>
                  <a:pPr marL="539750" indent="-539750">
                    <a:tabLst>
                      <a:tab pos="539750" algn="l"/>
                    </a:tabLst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Helvetica"/>
                      <a:cs typeface="Helvetica"/>
                    </a:rPr>
                    <a:t>14 %	</a:t>
                  </a:r>
                  <a:r>
                    <a:rPr lang="de-AT" sz="1600" b="1" dirty="0">
                      <a:latin typeface="Helvetica"/>
                      <a:cs typeface="Helvetica"/>
                    </a:rPr>
                    <a:t>Andere Hindernisse</a:t>
                  </a:r>
                </a:p>
              </p:txBody>
            </p:sp>
          </p:grpSp>
          <p:sp>
            <p:nvSpPr>
              <p:cNvPr id="10" name="Geschweifte Klammer rechts 9"/>
              <p:cNvSpPr/>
              <p:nvPr/>
            </p:nvSpPr>
            <p:spPr>
              <a:xfrm>
                <a:off x="7404422" y="2797563"/>
                <a:ext cx="257168" cy="1653103"/>
              </a:xfrm>
              <a:prstGeom prst="rightBrace">
                <a:avLst/>
              </a:prstGeom>
              <a:noFill/>
              <a:ln w="28575" cap="flat" cmpd="sng" algn="ctr">
                <a:solidFill>
                  <a:srgbClr val="FE8637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Inhaltsplatzhalter 2"/>
              <p:cNvSpPr txBox="1">
                <a:spLocks/>
              </p:cNvSpPr>
              <p:nvPr/>
            </p:nvSpPr>
            <p:spPr bwMode="auto">
              <a:xfrm>
                <a:off x="7413525" y="3244350"/>
                <a:ext cx="1662534" cy="1598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ts val="700"/>
                  </a:spcBef>
                  <a:buClr>
                    <a:srgbClr val="FE8637"/>
                  </a:buClr>
                  <a:buSzPct val="100000"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72%  </a:t>
                </a: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/>
                </a:r>
                <a:b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</a:br>
                <a:r>
                  <a:rPr lang="de-AT" sz="1600" b="1" dirty="0" smtClean="0">
                    <a:latin typeface="Helvetica"/>
                    <a:cs typeface="Helvetica"/>
                  </a:rPr>
                  <a:t>betreffen </a:t>
                </a:r>
                <a:r>
                  <a:rPr lang="de-AT" sz="1600" b="1" dirty="0">
                    <a:latin typeface="Helvetica"/>
                    <a:cs typeface="Helvetica"/>
                  </a:rPr>
                  <a:t>“menschliche Dynamik</a:t>
                </a:r>
                <a:r>
                  <a:rPr lang="de-AT" sz="1600" b="1" dirty="0" smtClean="0">
                    <a:latin typeface="Helvetica"/>
                    <a:cs typeface="Helvetica"/>
                  </a:rPr>
                  <a:t>”</a:t>
                </a:r>
                <a:endParaRPr lang="de-AT" sz="1600" b="1" dirty="0">
                  <a:latin typeface="Helvetica"/>
                  <a:cs typeface="Helvetica"/>
                </a:endParaRPr>
              </a:p>
            </p:txBody>
          </p:sp>
        </p:grpSp>
        <p:sp>
          <p:nvSpPr>
            <p:cNvPr id="8" name="Inhaltsplatzhalter 2"/>
            <p:cNvSpPr txBox="1">
              <a:spLocks/>
            </p:cNvSpPr>
            <p:nvPr/>
          </p:nvSpPr>
          <p:spPr bwMode="auto">
            <a:xfrm>
              <a:off x="3893993" y="2591594"/>
              <a:ext cx="3878155" cy="428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FE8637"/>
                </a:buClr>
                <a:buSzPct val="100000"/>
                <a:buFont typeface="Wingdings" pitchFamily="2" charset="2"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aphicFrame>
        <p:nvGraphicFramePr>
          <p:cNvPr id="16" name="Diagram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396057"/>
              </p:ext>
            </p:extLst>
          </p:nvPr>
        </p:nvGraphicFramePr>
        <p:xfrm>
          <a:off x="-537809" y="3362999"/>
          <a:ext cx="3149601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4" imgW="3151905" imgH="1664352" progId="Excel.Sheet.8">
                  <p:embed/>
                </p:oleObj>
              </mc:Choice>
              <mc:Fallback>
                <p:oleObj r:id="rId4" imgW="3151905" imgH="166435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7809" y="3362999"/>
                        <a:ext cx="3149601" cy="166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1598937" y="4456697"/>
            <a:ext cx="1944216" cy="11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de-AT" sz="1500" b="1" dirty="0" smtClean="0">
                <a:latin typeface="Helvetica"/>
                <a:cs typeface="Helvetica"/>
              </a:rPr>
              <a:t>der Anstrengungen bringen nicht die erhoffte  Wirkung mit sich</a:t>
            </a:r>
            <a:endParaRPr lang="de-AT" sz="1500" b="1" dirty="0">
              <a:latin typeface="Helvetica"/>
              <a:cs typeface="Helvetica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076056" y="5845966"/>
            <a:ext cx="35333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200" dirty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  <a:sym typeface="Symbol"/>
              </a:rPr>
              <a:t>Quelle: </a:t>
            </a:r>
            <a:r>
              <a:rPr lang="de-AT" sz="1200" dirty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Quality &amp; </a:t>
            </a:r>
            <a:r>
              <a:rPr lang="en-GB" sz="1200" dirty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Equality</a:t>
            </a:r>
            <a:r>
              <a:rPr lang="de-AT" sz="1200" dirty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de-AT" sz="1200" dirty="0" smtClean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Ltd, </a:t>
            </a:r>
            <a:r>
              <a:rPr lang="de-AT" sz="1200" dirty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042273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Macintosh PowerPoint</Application>
  <PresentationFormat>Bildschirmpräsentation (4:3)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Office-Design</vt:lpstr>
      <vt:lpstr>Benutzerdefiniertes Design</vt:lpstr>
      <vt:lpstr>Excel.Sheet.8</vt:lpstr>
      <vt:lpstr>Grundlagen der Gestaltung von Veränderungen</vt:lpstr>
      <vt:lpstr>Zentrale Herausforderung für jede Organisation und Führungskraft</vt:lpstr>
      <vt:lpstr>Was ist Organisationsentwicklung?</vt:lpstr>
      <vt:lpstr>Das Feld der Organisationsentwicklung</vt:lpstr>
      <vt:lpstr>Vier Aussagen über menschliches Engagement und die innere menschliche Dynamik</vt:lpstr>
      <vt:lpstr>5 Prinzipien der Organisationsentwicklung</vt:lpstr>
      <vt:lpstr>Das 4-Zimmer-Apartment </vt:lpstr>
      <vt:lpstr>Der Veränderungstrichter</vt:lpstr>
      <vt:lpstr>70% aller Veränderungsanstrengungen scheitern</vt:lpstr>
      <vt:lpstr>Zwei Positionen</vt:lpstr>
      <vt:lpstr>Die vier Phasen des OE-Prozesses</vt:lpstr>
      <vt:lpstr>Das Zwiebelmodell der OE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Marco Ahammer</dc:creator>
  <cp:lastModifiedBy>Marco Ahammer</cp:lastModifiedBy>
  <cp:revision>22</cp:revision>
  <dcterms:created xsi:type="dcterms:W3CDTF">2015-05-11T17:11:17Z</dcterms:created>
  <dcterms:modified xsi:type="dcterms:W3CDTF">2015-06-10T18:39:14Z</dcterms:modified>
</cp:coreProperties>
</file>